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95" r:id="rId1"/>
  </p:sldMasterIdLst>
  <p:notesMasterIdLst>
    <p:notesMasterId r:id="rId30"/>
  </p:notesMasterIdLst>
  <p:sldIdLst>
    <p:sldId id="256" r:id="rId2"/>
    <p:sldId id="257" r:id="rId3"/>
    <p:sldId id="288" r:id="rId4"/>
    <p:sldId id="260" r:id="rId5"/>
    <p:sldId id="289" r:id="rId6"/>
    <p:sldId id="290" r:id="rId7"/>
    <p:sldId id="303" r:id="rId8"/>
    <p:sldId id="266" r:id="rId9"/>
    <p:sldId id="267" r:id="rId10"/>
    <p:sldId id="299" r:id="rId11"/>
    <p:sldId id="294" r:id="rId12"/>
    <p:sldId id="293" r:id="rId13"/>
    <p:sldId id="272" r:id="rId14"/>
    <p:sldId id="269" r:id="rId15"/>
    <p:sldId id="273" r:id="rId16"/>
    <p:sldId id="274" r:id="rId17"/>
    <p:sldId id="300" r:id="rId18"/>
    <p:sldId id="306" r:id="rId19"/>
    <p:sldId id="275" r:id="rId20"/>
    <p:sldId id="295" r:id="rId21"/>
    <p:sldId id="296" r:id="rId22"/>
    <p:sldId id="304" r:id="rId23"/>
    <p:sldId id="305" r:id="rId24"/>
    <p:sldId id="307" r:id="rId25"/>
    <p:sldId id="297" r:id="rId26"/>
    <p:sldId id="285" r:id="rId27"/>
    <p:sldId id="298" r:id="rId28"/>
    <p:sldId id="30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94"/>
    <p:restoredTop sz="94694"/>
  </p:normalViewPr>
  <p:slideViewPr>
    <p:cSldViewPr snapToGrid="0">
      <p:cViewPr varScale="1">
        <p:scale>
          <a:sx n="121" d="100"/>
          <a:sy n="121" d="100"/>
        </p:scale>
        <p:origin x="59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svg"/><Relationship Id="rId1" Type="http://schemas.openxmlformats.org/officeDocument/2006/relationships/image" Target="../media/image6.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svg"/><Relationship Id="rId1" Type="http://schemas.openxmlformats.org/officeDocument/2006/relationships/image" Target="../media/image6.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64FCD7-9909-4224-9F8B-BDD77FF487BB}" type="doc">
      <dgm:prSet loTypeId="urn:microsoft.com/office/officeart/2018/2/layout/IconCircleList" loCatId="icon" qsTypeId="urn:microsoft.com/office/officeart/2005/8/quickstyle/simple1" qsCatId="simple" csTypeId="urn:microsoft.com/office/officeart/2018/5/colors/Iconchunking_neutralbg_accent1_2" csCatId="accent1" phldr="1"/>
      <dgm:spPr/>
      <dgm:t>
        <a:bodyPr/>
        <a:lstStyle/>
        <a:p>
          <a:endParaRPr lang="en-US"/>
        </a:p>
      </dgm:t>
    </dgm:pt>
    <dgm:pt modelId="{6266F8EA-07AF-47DE-91F4-5A7915BCEF67}">
      <dgm:prSet custT="1"/>
      <dgm:spPr/>
      <dgm:t>
        <a:bodyPr/>
        <a:lstStyle/>
        <a:p>
          <a:pPr>
            <a:lnSpc>
              <a:spcPct val="100000"/>
            </a:lnSpc>
          </a:pPr>
          <a:r>
            <a:rPr lang="en-US" sz="1600" dirty="0"/>
            <a:t>Our objective is to enhance the overall health of patients.</a:t>
          </a:r>
        </a:p>
      </dgm:t>
    </dgm:pt>
    <dgm:pt modelId="{56354D55-7501-4CAA-B211-DA1D9D9B9B6D}" type="parTrans" cxnId="{17F2E46D-0C48-42A5-AF8F-BA952A0CCD58}">
      <dgm:prSet/>
      <dgm:spPr/>
      <dgm:t>
        <a:bodyPr/>
        <a:lstStyle/>
        <a:p>
          <a:endParaRPr lang="en-US"/>
        </a:p>
      </dgm:t>
    </dgm:pt>
    <dgm:pt modelId="{A7003140-499F-4520-A239-90AEA0177F21}" type="sibTrans" cxnId="{17F2E46D-0C48-42A5-AF8F-BA952A0CCD58}">
      <dgm:prSet/>
      <dgm:spPr/>
      <dgm:t>
        <a:bodyPr/>
        <a:lstStyle/>
        <a:p>
          <a:pPr>
            <a:lnSpc>
              <a:spcPct val="100000"/>
            </a:lnSpc>
          </a:pPr>
          <a:endParaRPr lang="en-US"/>
        </a:p>
      </dgm:t>
    </dgm:pt>
    <dgm:pt modelId="{177D54A1-B8C1-4704-857B-FD06A06FEB0C}">
      <dgm:prSet custT="1"/>
      <dgm:spPr/>
      <dgm:t>
        <a:bodyPr/>
        <a:lstStyle/>
        <a:p>
          <a:pPr>
            <a:lnSpc>
              <a:spcPct val="100000"/>
            </a:lnSpc>
          </a:pPr>
          <a:r>
            <a:rPr lang="en-US" sz="1600" dirty="0"/>
            <a:t>We want to analyze which factors have influence over sleep quality, to improve the patients sleep and reduce cancer risks.</a:t>
          </a:r>
        </a:p>
      </dgm:t>
    </dgm:pt>
    <dgm:pt modelId="{01A4DAA5-4995-4C13-AAF5-325922A6BE1A}" type="parTrans" cxnId="{9BB94945-0C1B-4A49-AB56-68A45BF36024}">
      <dgm:prSet/>
      <dgm:spPr/>
      <dgm:t>
        <a:bodyPr/>
        <a:lstStyle/>
        <a:p>
          <a:endParaRPr lang="en-US"/>
        </a:p>
      </dgm:t>
    </dgm:pt>
    <dgm:pt modelId="{876E6C6D-EB4B-4D74-AE06-841311E8A8FA}" type="sibTrans" cxnId="{9BB94945-0C1B-4A49-AB56-68A45BF36024}">
      <dgm:prSet/>
      <dgm:spPr/>
      <dgm:t>
        <a:bodyPr/>
        <a:lstStyle/>
        <a:p>
          <a:pPr>
            <a:lnSpc>
              <a:spcPct val="100000"/>
            </a:lnSpc>
          </a:pPr>
          <a:endParaRPr lang="en-US"/>
        </a:p>
      </dgm:t>
    </dgm:pt>
    <dgm:pt modelId="{C79EA954-ECAF-4122-8A2F-CC32D223F45C}">
      <dgm:prSet custT="1"/>
      <dgm:spPr/>
      <dgm:t>
        <a:bodyPr/>
        <a:lstStyle/>
        <a:p>
          <a:pPr>
            <a:lnSpc>
              <a:spcPct val="100000"/>
            </a:lnSpc>
          </a:pPr>
          <a:r>
            <a:rPr lang="en-US" sz="1600" dirty="0"/>
            <a:t>We also aim to examine the factors contributing to high blood pressure and heart rate in order to facilitate lifestyle improvements and reduce cancer risks.</a:t>
          </a:r>
        </a:p>
      </dgm:t>
    </dgm:pt>
    <dgm:pt modelId="{7F5264FC-93F5-4F7F-9B36-B889B3A3316D}" type="parTrans" cxnId="{09869048-A32C-4ADC-BC67-95F618F5A96E}">
      <dgm:prSet/>
      <dgm:spPr/>
      <dgm:t>
        <a:bodyPr/>
        <a:lstStyle/>
        <a:p>
          <a:endParaRPr lang="en-US"/>
        </a:p>
      </dgm:t>
    </dgm:pt>
    <dgm:pt modelId="{8F166CE4-CE26-48AA-AF55-3FC1ECD92269}" type="sibTrans" cxnId="{09869048-A32C-4ADC-BC67-95F618F5A96E}">
      <dgm:prSet/>
      <dgm:spPr/>
      <dgm:t>
        <a:bodyPr/>
        <a:lstStyle/>
        <a:p>
          <a:endParaRPr lang="en-US"/>
        </a:p>
      </dgm:t>
    </dgm:pt>
    <dgm:pt modelId="{BA16CD4C-E812-4770-9592-2A35163C706E}">
      <dgm:prSet custT="1"/>
      <dgm:spPr/>
      <dgm:t>
        <a:bodyPr/>
        <a:lstStyle/>
        <a:p>
          <a:pPr>
            <a:lnSpc>
              <a:spcPct val="100000"/>
            </a:lnSpc>
          </a:pPr>
          <a:r>
            <a:rPr lang="en-US" sz="1600" dirty="0"/>
            <a:t>Our aim is to provide patients with recommendations to lower their BMI to foster a healthier lifestyle.</a:t>
          </a:r>
        </a:p>
      </dgm:t>
    </dgm:pt>
    <dgm:pt modelId="{B9278C40-4911-441F-AF82-462843DD3379}" type="sibTrans" cxnId="{0BC3A534-DDB5-437A-A37B-22D07536CC6A}">
      <dgm:prSet/>
      <dgm:spPr/>
      <dgm:t>
        <a:bodyPr/>
        <a:lstStyle/>
        <a:p>
          <a:pPr>
            <a:lnSpc>
              <a:spcPct val="100000"/>
            </a:lnSpc>
          </a:pPr>
          <a:endParaRPr lang="en-US"/>
        </a:p>
      </dgm:t>
    </dgm:pt>
    <dgm:pt modelId="{EC076E86-6B72-4A59-86CA-5BD16E3FEDD8}" type="parTrans" cxnId="{0BC3A534-DDB5-437A-A37B-22D07536CC6A}">
      <dgm:prSet/>
      <dgm:spPr/>
      <dgm:t>
        <a:bodyPr/>
        <a:lstStyle/>
        <a:p>
          <a:endParaRPr lang="en-US"/>
        </a:p>
      </dgm:t>
    </dgm:pt>
    <dgm:pt modelId="{03595D13-D141-4A5A-9822-C957DC3C0A6B}" type="pres">
      <dgm:prSet presAssocID="{6964FCD7-9909-4224-9F8B-BDD77FF487BB}" presName="root" presStyleCnt="0">
        <dgm:presLayoutVars>
          <dgm:dir/>
          <dgm:resizeHandles val="exact"/>
        </dgm:presLayoutVars>
      </dgm:prSet>
      <dgm:spPr/>
    </dgm:pt>
    <dgm:pt modelId="{862811A7-9589-4822-B472-EE1F6CF4A3B9}" type="pres">
      <dgm:prSet presAssocID="{6964FCD7-9909-4224-9F8B-BDD77FF487BB}" presName="container" presStyleCnt="0">
        <dgm:presLayoutVars>
          <dgm:dir/>
          <dgm:resizeHandles val="exact"/>
        </dgm:presLayoutVars>
      </dgm:prSet>
      <dgm:spPr/>
    </dgm:pt>
    <dgm:pt modelId="{B2B87A75-616B-4ED1-8F78-75F4F7B82C63}" type="pres">
      <dgm:prSet presAssocID="{6266F8EA-07AF-47DE-91F4-5A7915BCEF67}" presName="compNode" presStyleCnt="0"/>
      <dgm:spPr/>
    </dgm:pt>
    <dgm:pt modelId="{1BD8EBFB-7975-48EF-AA39-1F8EFD20704D}" type="pres">
      <dgm:prSet presAssocID="{6266F8EA-07AF-47DE-91F4-5A7915BCEF67}" presName="iconBgRect" presStyleLbl="bgShp" presStyleIdx="0" presStyleCnt="4"/>
      <dgm:spPr/>
    </dgm:pt>
    <dgm:pt modelId="{2A492247-D88D-4A6C-AD0D-54E7E00B0F17}" type="pres">
      <dgm:prSet presAssocID="{6266F8EA-07AF-47DE-91F4-5A7915BCEF6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llseye"/>
        </a:ext>
      </dgm:extLst>
    </dgm:pt>
    <dgm:pt modelId="{5439535A-3AFA-49F3-BEB6-15638FC00470}" type="pres">
      <dgm:prSet presAssocID="{6266F8EA-07AF-47DE-91F4-5A7915BCEF67}" presName="spaceRect" presStyleCnt="0"/>
      <dgm:spPr/>
    </dgm:pt>
    <dgm:pt modelId="{E684FFF6-49CC-499C-B529-73387EFF5EAB}" type="pres">
      <dgm:prSet presAssocID="{6266F8EA-07AF-47DE-91F4-5A7915BCEF67}" presName="textRect" presStyleLbl="revTx" presStyleIdx="0" presStyleCnt="4">
        <dgm:presLayoutVars>
          <dgm:chMax val="1"/>
          <dgm:chPref val="1"/>
        </dgm:presLayoutVars>
      </dgm:prSet>
      <dgm:spPr/>
    </dgm:pt>
    <dgm:pt modelId="{B9273FE1-E065-472A-9D5E-A821165A7A21}" type="pres">
      <dgm:prSet presAssocID="{A7003140-499F-4520-A239-90AEA0177F21}" presName="sibTrans" presStyleLbl="sibTrans2D1" presStyleIdx="0" presStyleCnt="0"/>
      <dgm:spPr/>
    </dgm:pt>
    <dgm:pt modelId="{96BAB259-1551-47FC-BA3B-124E20DBE1B2}" type="pres">
      <dgm:prSet presAssocID="{BA16CD4C-E812-4770-9592-2A35163C706E}" presName="compNode" presStyleCnt="0"/>
      <dgm:spPr/>
    </dgm:pt>
    <dgm:pt modelId="{1CD25E3D-6A6E-4052-8021-4461AF175B2D}" type="pres">
      <dgm:prSet presAssocID="{BA16CD4C-E812-4770-9592-2A35163C706E}" presName="iconBgRect" presStyleLbl="bgShp" presStyleIdx="1" presStyleCnt="4"/>
      <dgm:spPr/>
    </dgm:pt>
    <dgm:pt modelId="{8AEA05A6-29B5-4949-96B5-3EE0CED69FC2}" type="pres">
      <dgm:prSet presAssocID="{BA16CD4C-E812-4770-9592-2A35163C706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leep"/>
        </a:ext>
      </dgm:extLst>
    </dgm:pt>
    <dgm:pt modelId="{6BD91FC9-2E69-49CB-8FEF-2146C5C1592A}" type="pres">
      <dgm:prSet presAssocID="{BA16CD4C-E812-4770-9592-2A35163C706E}" presName="spaceRect" presStyleCnt="0"/>
      <dgm:spPr/>
    </dgm:pt>
    <dgm:pt modelId="{306FA674-F705-41A2-B440-379146B265C3}" type="pres">
      <dgm:prSet presAssocID="{BA16CD4C-E812-4770-9592-2A35163C706E}" presName="textRect" presStyleLbl="revTx" presStyleIdx="1" presStyleCnt="4">
        <dgm:presLayoutVars>
          <dgm:chMax val="1"/>
          <dgm:chPref val="1"/>
        </dgm:presLayoutVars>
      </dgm:prSet>
      <dgm:spPr/>
    </dgm:pt>
    <dgm:pt modelId="{D25F0049-1F09-4DF6-B43B-242E0C7F5160}" type="pres">
      <dgm:prSet presAssocID="{B9278C40-4911-441F-AF82-462843DD3379}" presName="sibTrans" presStyleLbl="sibTrans2D1" presStyleIdx="0" presStyleCnt="0"/>
      <dgm:spPr/>
    </dgm:pt>
    <dgm:pt modelId="{712050C5-EB18-4BCB-8936-83E2293AEA94}" type="pres">
      <dgm:prSet presAssocID="{177D54A1-B8C1-4704-857B-FD06A06FEB0C}" presName="compNode" presStyleCnt="0"/>
      <dgm:spPr/>
    </dgm:pt>
    <dgm:pt modelId="{1BCDC90C-1871-4F59-B4D9-846F612F216E}" type="pres">
      <dgm:prSet presAssocID="{177D54A1-B8C1-4704-857B-FD06A06FEB0C}" presName="iconBgRect" presStyleLbl="bgShp" presStyleIdx="2" presStyleCnt="4"/>
      <dgm:spPr/>
    </dgm:pt>
    <dgm:pt modelId="{236AA561-CCBE-4CAF-9BF0-647DCC75BA85}" type="pres">
      <dgm:prSet presAssocID="{177D54A1-B8C1-4704-857B-FD06A06FEB0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rt Organ"/>
        </a:ext>
      </dgm:extLst>
    </dgm:pt>
    <dgm:pt modelId="{D2996F05-10A3-42EC-BFDE-2D7F5F2CBC13}" type="pres">
      <dgm:prSet presAssocID="{177D54A1-B8C1-4704-857B-FD06A06FEB0C}" presName="spaceRect" presStyleCnt="0"/>
      <dgm:spPr/>
    </dgm:pt>
    <dgm:pt modelId="{B21267C1-010C-4A6A-8BFB-F9496431ACF3}" type="pres">
      <dgm:prSet presAssocID="{177D54A1-B8C1-4704-857B-FD06A06FEB0C}" presName="textRect" presStyleLbl="revTx" presStyleIdx="2" presStyleCnt="4">
        <dgm:presLayoutVars>
          <dgm:chMax val="1"/>
          <dgm:chPref val="1"/>
        </dgm:presLayoutVars>
      </dgm:prSet>
      <dgm:spPr/>
    </dgm:pt>
    <dgm:pt modelId="{63B1F494-15C0-4DA2-BA9F-7095E11CC549}" type="pres">
      <dgm:prSet presAssocID="{876E6C6D-EB4B-4D74-AE06-841311E8A8FA}" presName="sibTrans" presStyleLbl="sibTrans2D1" presStyleIdx="0" presStyleCnt="0"/>
      <dgm:spPr/>
    </dgm:pt>
    <dgm:pt modelId="{7C8773C9-048A-4300-A42F-36AF3AF43652}" type="pres">
      <dgm:prSet presAssocID="{C79EA954-ECAF-4122-8A2F-CC32D223F45C}" presName="compNode" presStyleCnt="0"/>
      <dgm:spPr/>
    </dgm:pt>
    <dgm:pt modelId="{4C6F4196-7CD1-4CD9-9B9F-6727D6E54A10}" type="pres">
      <dgm:prSet presAssocID="{C79EA954-ECAF-4122-8A2F-CC32D223F45C}" presName="iconBgRect" presStyleLbl="bgShp" presStyleIdx="3" presStyleCnt="4"/>
      <dgm:spPr/>
    </dgm:pt>
    <dgm:pt modelId="{81BB5D60-7A56-4B6D-9F98-F7227CEB8E9C}" type="pres">
      <dgm:prSet presAssocID="{C79EA954-ECAF-4122-8A2F-CC32D223F45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ethoscope"/>
        </a:ext>
      </dgm:extLst>
    </dgm:pt>
    <dgm:pt modelId="{A1B2719F-2ABE-4DAE-B91C-61B1D6A2AF84}" type="pres">
      <dgm:prSet presAssocID="{C79EA954-ECAF-4122-8A2F-CC32D223F45C}" presName="spaceRect" presStyleCnt="0"/>
      <dgm:spPr/>
    </dgm:pt>
    <dgm:pt modelId="{64515573-8AC9-422A-B261-221751868C6E}" type="pres">
      <dgm:prSet presAssocID="{C79EA954-ECAF-4122-8A2F-CC32D223F45C}" presName="textRect" presStyleLbl="revTx" presStyleIdx="3" presStyleCnt="4" custScaleX="99263" custScaleY="86936">
        <dgm:presLayoutVars>
          <dgm:chMax val="1"/>
          <dgm:chPref val="1"/>
        </dgm:presLayoutVars>
      </dgm:prSet>
      <dgm:spPr/>
    </dgm:pt>
  </dgm:ptLst>
  <dgm:cxnLst>
    <dgm:cxn modelId="{87DF5530-5C64-6340-B970-4AE0BBE29165}" type="presOf" srcId="{B9278C40-4911-441F-AF82-462843DD3379}" destId="{D25F0049-1F09-4DF6-B43B-242E0C7F5160}" srcOrd="0" destOrd="0" presId="urn:microsoft.com/office/officeart/2018/2/layout/IconCircleList"/>
    <dgm:cxn modelId="{0BC3A534-DDB5-437A-A37B-22D07536CC6A}" srcId="{6964FCD7-9909-4224-9F8B-BDD77FF487BB}" destId="{BA16CD4C-E812-4770-9592-2A35163C706E}" srcOrd="1" destOrd="0" parTransId="{EC076E86-6B72-4A59-86CA-5BD16E3FEDD8}" sibTransId="{B9278C40-4911-441F-AF82-462843DD3379}"/>
    <dgm:cxn modelId="{9BB94945-0C1B-4A49-AB56-68A45BF36024}" srcId="{6964FCD7-9909-4224-9F8B-BDD77FF487BB}" destId="{177D54A1-B8C1-4704-857B-FD06A06FEB0C}" srcOrd="2" destOrd="0" parTransId="{01A4DAA5-4995-4C13-AAF5-325922A6BE1A}" sibTransId="{876E6C6D-EB4B-4D74-AE06-841311E8A8FA}"/>
    <dgm:cxn modelId="{09869048-A32C-4ADC-BC67-95F618F5A96E}" srcId="{6964FCD7-9909-4224-9F8B-BDD77FF487BB}" destId="{C79EA954-ECAF-4122-8A2F-CC32D223F45C}" srcOrd="3" destOrd="0" parTransId="{7F5264FC-93F5-4F7F-9B36-B889B3A3316D}" sibTransId="{8F166CE4-CE26-48AA-AF55-3FC1ECD92269}"/>
    <dgm:cxn modelId="{17F2E46D-0C48-42A5-AF8F-BA952A0CCD58}" srcId="{6964FCD7-9909-4224-9F8B-BDD77FF487BB}" destId="{6266F8EA-07AF-47DE-91F4-5A7915BCEF67}" srcOrd="0" destOrd="0" parTransId="{56354D55-7501-4CAA-B211-DA1D9D9B9B6D}" sibTransId="{A7003140-499F-4520-A239-90AEA0177F21}"/>
    <dgm:cxn modelId="{140FEA81-C458-C647-A6C9-76FC624ABC0D}" type="presOf" srcId="{BA16CD4C-E812-4770-9592-2A35163C706E}" destId="{306FA674-F705-41A2-B440-379146B265C3}" srcOrd="0" destOrd="0" presId="urn:microsoft.com/office/officeart/2018/2/layout/IconCircleList"/>
    <dgm:cxn modelId="{C1F803B2-D252-B443-AA8D-A143B7391EAA}" type="presOf" srcId="{A7003140-499F-4520-A239-90AEA0177F21}" destId="{B9273FE1-E065-472A-9D5E-A821165A7A21}" srcOrd="0" destOrd="0" presId="urn:microsoft.com/office/officeart/2018/2/layout/IconCircleList"/>
    <dgm:cxn modelId="{5B9D35C2-8BAE-8847-9D75-9C956A7BB182}" type="presOf" srcId="{6266F8EA-07AF-47DE-91F4-5A7915BCEF67}" destId="{E684FFF6-49CC-499C-B529-73387EFF5EAB}" srcOrd="0" destOrd="0" presId="urn:microsoft.com/office/officeart/2018/2/layout/IconCircleList"/>
    <dgm:cxn modelId="{DD8CC1CE-D6A0-0D42-ABD1-9CFC24024FBA}" type="presOf" srcId="{876E6C6D-EB4B-4D74-AE06-841311E8A8FA}" destId="{63B1F494-15C0-4DA2-BA9F-7095E11CC549}" srcOrd="0" destOrd="0" presId="urn:microsoft.com/office/officeart/2018/2/layout/IconCircleList"/>
    <dgm:cxn modelId="{73EF30D4-F936-1947-97C6-6C8E21C8C21D}" type="presOf" srcId="{C79EA954-ECAF-4122-8A2F-CC32D223F45C}" destId="{64515573-8AC9-422A-B261-221751868C6E}" srcOrd="0" destOrd="0" presId="urn:microsoft.com/office/officeart/2018/2/layout/IconCircleList"/>
    <dgm:cxn modelId="{F0F023E4-EA8E-DE4D-A9D2-6A4AFFAE24AA}" type="presOf" srcId="{177D54A1-B8C1-4704-857B-FD06A06FEB0C}" destId="{B21267C1-010C-4A6A-8BFB-F9496431ACF3}" srcOrd="0" destOrd="0" presId="urn:microsoft.com/office/officeart/2018/2/layout/IconCircleList"/>
    <dgm:cxn modelId="{C3D953E5-EB9B-4A4A-A6DC-741AAA4E8959}" type="presOf" srcId="{6964FCD7-9909-4224-9F8B-BDD77FF487BB}" destId="{03595D13-D141-4A5A-9822-C957DC3C0A6B}" srcOrd="0" destOrd="0" presId="urn:microsoft.com/office/officeart/2018/2/layout/IconCircleList"/>
    <dgm:cxn modelId="{8D057784-9B2B-9944-B0D6-EF6D4F947C6B}" type="presParOf" srcId="{03595D13-D141-4A5A-9822-C957DC3C0A6B}" destId="{862811A7-9589-4822-B472-EE1F6CF4A3B9}" srcOrd="0" destOrd="0" presId="urn:microsoft.com/office/officeart/2018/2/layout/IconCircleList"/>
    <dgm:cxn modelId="{B7DED520-12D5-1E4A-B218-A228D4CB6A2C}" type="presParOf" srcId="{862811A7-9589-4822-B472-EE1F6CF4A3B9}" destId="{B2B87A75-616B-4ED1-8F78-75F4F7B82C63}" srcOrd="0" destOrd="0" presId="urn:microsoft.com/office/officeart/2018/2/layout/IconCircleList"/>
    <dgm:cxn modelId="{F6326B20-812C-9943-AD9D-A93E8096542E}" type="presParOf" srcId="{B2B87A75-616B-4ED1-8F78-75F4F7B82C63}" destId="{1BD8EBFB-7975-48EF-AA39-1F8EFD20704D}" srcOrd="0" destOrd="0" presId="urn:microsoft.com/office/officeart/2018/2/layout/IconCircleList"/>
    <dgm:cxn modelId="{5E270423-B734-664A-A421-7DE06EF6E7B7}" type="presParOf" srcId="{B2B87A75-616B-4ED1-8F78-75F4F7B82C63}" destId="{2A492247-D88D-4A6C-AD0D-54E7E00B0F17}" srcOrd="1" destOrd="0" presId="urn:microsoft.com/office/officeart/2018/2/layout/IconCircleList"/>
    <dgm:cxn modelId="{9FC70F51-3256-CF4A-92EA-84668890FC0E}" type="presParOf" srcId="{B2B87A75-616B-4ED1-8F78-75F4F7B82C63}" destId="{5439535A-3AFA-49F3-BEB6-15638FC00470}" srcOrd="2" destOrd="0" presId="urn:microsoft.com/office/officeart/2018/2/layout/IconCircleList"/>
    <dgm:cxn modelId="{53770B0B-3AC6-9C4C-88C5-6C699736970D}" type="presParOf" srcId="{B2B87A75-616B-4ED1-8F78-75F4F7B82C63}" destId="{E684FFF6-49CC-499C-B529-73387EFF5EAB}" srcOrd="3" destOrd="0" presId="urn:microsoft.com/office/officeart/2018/2/layout/IconCircleList"/>
    <dgm:cxn modelId="{837BEC77-B38D-7E4D-BA74-6998037DC11F}" type="presParOf" srcId="{862811A7-9589-4822-B472-EE1F6CF4A3B9}" destId="{B9273FE1-E065-472A-9D5E-A821165A7A21}" srcOrd="1" destOrd="0" presId="urn:microsoft.com/office/officeart/2018/2/layout/IconCircleList"/>
    <dgm:cxn modelId="{864FB75B-B9E4-2042-B2AF-DD55659EC2EA}" type="presParOf" srcId="{862811A7-9589-4822-B472-EE1F6CF4A3B9}" destId="{96BAB259-1551-47FC-BA3B-124E20DBE1B2}" srcOrd="2" destOrd="0" presId="urn:microsoft.com/office/officeart/2018/2/layout/IconCircleList"/>
    <dgm:cxn modelId="{9C099A14-1206-7043-A9D8-07BFAEAC0AF3}" type="presParOf" srcId="{96BAB259-1551-47FC-BA3B-124E20DBE1B2}" destId="{1CD25E3D-6A6E-4052-8021-4461AF175B2D}" srcOrd="0" destOrd="0" presId="urn:microsoft.com/office/officeart/2018/2/layout/IconCircleList"/>
    <dgm:cxn modelId="{D09FE30C-86E3-B94D-8A4E-6D9BC4384A9E}" type="presParOf" srcId="{96BAB259-1551-47FC-BA3B-124E20DBE1B2}" destId="{8AEA05A6-29B5-4949-96B5-3EE0CED69FC2}" srcOrd="1" destOrd="0" presId="urn:microsoft.com/office/officeart/2018/2/layout/IconCircleList"/>
    <dgm:cxn modelId="{A0C1E7BA-7EE4-E746-82A1-9CBB6E28B3EB}" type="presParOf" srcId="{96BAB259-1551-47FC-BA3B-124E20DBE1B2}" destId="{6BD91FC9-2E69-49CB-8FEF-2146C5C1592A}" srcOrd="2" destOrd="0" presId="urn:microsoft.com/office/officeart/2018/2/layout/IconCircleList"/>
    <dgm:cxn modelId="{1CE11D9A-495F-A043-A48C-58500DF3EF2C}" type="presParOf" srcId="{96BAB259-1551-47FC-BA3B-124E20DBE1B2}" destId="{306FA674-F705-41A2-B440-379146B265C3}" srcOrd="3" destOrd="0" presId="urn:microsoft.com/office/officeart/2018/2/layout/IconCircleList"/>
    <dgm:cxn modelId="{AC0A9788-5955-CD4E-BBDF-8127EE7F07C9}" type="presParOf" srcId="{862811A7-9589-4822-B472-EE1F6CF4A3B9}" destId="{D25F0049-1F09-4DF6-B43B-242E0C7F5160}" srcOrd="3" destOrd="0" presId="urn:microsoft.com/office/officeart/2018/2/layout/IconCircleList"/>
    <dgm:cxn modelId="{E0A41A08-6E85-8B4B-8E13-9DD55E692F1D}" type="presParOf" srcId="{862811A7-9589-4822-B472-EE1F6CF4A3B9}" destId="{712050C5-EB18-4BCB-8936-83E2293AEA94}" srcOrd="4" destOrd="0" presId="urn:microsoft.com/office/officeart/2018/2/layout/IconCircleList"/>
    <dgm:cxn modelId="{97C5A0C3-B804-5F4D-9659-AED12B6EBBFF}" type="presParOf" srcId="{712050C5-EB18-4BCB-8936-83E2293AEA94}" destId="{1BCDC90C-1871-4F59-B4D9-846F612F216E}" srcOrd="0" destOrd="0" presId="urn:microsoft.com/office/officeart/2018/2/layout/IconCircleList"/>
    <dgm:cxn modelId="{AD32342E-9C07-7944-AF40-D81AF6E4C7F1}" type="presParOf" srcId="{712050C5-EB18-4BCB-8936-83E2293AEA94}" destId="{236AA561-CCBE-4CAF-9BF0-647DCC75BA85}" srcOrd="1" destOrd="0" presId="urn:microsoft.com/office/officeart/2018/2/layout/IconCircleList"/>
    <dgm:cxn modelId="{DDD52B01-4DD7-B74A-A7E5-2C1FB197D9AF}" type="presParOf" srcId="{712050C5-EB18-4BCB-8936-83E2293AEA94}" destId="{D2996F05-10A3-42EC-BFDE-2D7F5F2CBC13}" srcOrd="2" destOrd="0" presId="urn:microsoft.com/office/officeart/2018/2/layout/IconCircleList"/>
    <dgm:cxn modelId="{408C9138-D545-2242-B801-598CC4B1457A}" type="presParOf" srcId="{712050C5-EB18-4BCB-8936-83E2293AEA94}" destId="{B21267C1-010C-4A6A-8BFB-F9496431ACF3}" srcOrd="3" destOrd="0" presId="urn:microsoft.com/office/officeart/2018/2/layout/IconCircleList"/>
    <dgm:cxn modelId="{F1782A0A-9974-924B-A95A-5A59947103AA}" type="presParOf" srcId="{862811A7-9589-4822-B472-EE1F6CF4A3B9}" destId="{63B1F494-15C0-4DA2-BA9F-7095E11CC549}" srcOrd="5" destOrd="0" presId="urn:microsoft.com/office/officeart/2018/2/layout/IconCircleList"/>
    <dgm:cxn modelId="{081A1F07-DC02-2342-ABE6-CD8060444DC4}" type="presParOf" srcId="{862811A7-9589-4822-B472-EE1F6CF4A3B9}" destId="{7C8773C9-048A-4300-A42F-36AF3AF43652}" srcOrd="6" destOrd="0" presId="urn:microsoft.com/office/officeart/2018/2/layout/IconCircleList"/>
    <dgm:cxn modelId="{7F45B21F-3937-0045-9738-6D15E514067C}" type="presParOf" srcId="{7C8773C9-048A-4300-A42F-36AF3AF43652}" destId="{4C6F4196-7CD1-4CD9-9B9F-6727D6E54A10}" srcOrd="0" destOrd="0" presId="urn:microsoft.com/office/officeart/2018/2/layout/IconCircleList"/>
    <dgm:cxn modelId="{617A9275-AF62-4546-A52F-DDC1BDC6F9A0}" type="presParOf" srcId="{7C8773C9-048A-4300-A42F-36AF3AF43652}" destId="{81BB5D60-7A56-4B6D-9F98-F7227CEB8E9C}" srcOrd="1" destOrd="0" presId="urn:microsoft.com/office/officeart/2018/2/layout/IconCircleList"/>
    <dgm:cxn modelId="{F2F086BD-5D6C-9449-A95E-6C9CC954D98F}" type="presParOf" srcId="{7C8773C9-048A-4300-A42F-36AF3AF43652}" destId="{A1B2719F-2ABE-4DAE-B91C-61B1D6A2AF84}" srcOrd="2" destOrd="0" presId="urn:microsoft.com/office/officeart/2018/2/layout/IconCircleList"/>
    <dgm:cxn modelId="{0B897171-6D07-484A-8B75-9B995095F3AA}" type="presParOf" srcId="{7C8773C9-048A-4300-A42F-36AF3AF43652}" destId="{64515573-8AC9-422A-B261-221751868C6E}"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E86E38E-00BD-4A4F-B237-0E02DA0592B6}"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6ED528A1-2DEF-4261-9EFD-FF9383CB88CC}">
      <dgm:prSet custT="1"/>
      <dgm:spPr>
        <a:solidFill>
          <a:schemeClr val="accent4">
            <a:lumMod val="40000"/>
            <a:lumOff val="60000"/>
          </a:schemeClr>
        </a:solidFill>
      </dgm:spPr>
      <dgm:t>
        <a:bodyPr/>
        <a:lstStyle/>
        <a:p>
          <a:r>
            <a:rPr lang="en-US" sz="1800" dirty="0">
              <a:solidFill>
                <a:schemeClr val="bg1"/>
              </a:solidFill>
            </a:rPr>
            <a:t>Which variables are significant predictors of BMI and which variables could reduce</a:t>
          </a:r>
          <a:br>
            <a:rPr lang="en-US" sz="1800" dirty="0">
              <a:solidFill>
                <a:schemeClr val="bg1"/>
              </a:solidFill>
            </a:rPr>
          </a:br>
          <a:r>
            <a:rPr lang="en-US" sz="1800" dirty="0">
              <a:solidFill>
                <a:schemeClr val="bg1"/>
              </a:solidFill>
            </a:rPr>
            <a:t>obesity?</a:t>
          </a:r>
        </a:p>
      </dgm:t>
    </dgm:pt>
    <dgm:pt modelId="{E746F25F-4A42-494B-BCD5-6C5AFB581C1C}" type="parTrans" cxnId="{F03547D3-10A0-4F86-911F-9B3BB0F30EB7}">
      <dgm:prSet/>
      <dgm:spPr/>
      <dgm:t>
        <a:bodyPr/>
        <a:lstStyle/>
        <a:p>
          <a:endParaRPr lang="en-US"/>
        </a:p>
      </dgm:t>
    </dgm:pt>
    <dgm:pt modelId="{49DE6FA3-FA62-4F4B-81EA-F629BFCB14BF}" type="sibTrans" cxnId="{F03547D3-10A0-4F86-911F-9B3BB0F30EB7}">
      <dgm:prSet phldrT="1" phldr="0"/>
      <dgm:spPr/>
      <dgm:t>
        <a:bodyPr/>
        <a:lstStyle/>
        <a:p>
          <a:endParaRPr lang="en-US"/>
        </a:p>
      </dgm:t>
    </dgm:pt>
    <dgm:pt modelId="{027636B2-5F7F-4498-A32C-A71607557E4D}">
      <dgm:prSet custT="1"/>
      <dgm:spPr>
        <a:solidFill>
          <a:schemeClr val="accent4">
            <a:lumMod val="60000"/>
            <a:lumOff val="40000"/>
          </a:schemeClr>
        </a:solidFill>
      </dgm:spPr>
      <dgm:t>
        <a:bodyPr/>
        <a:lstStyle/>
        <a:p>
          <a:r>
            <a:rPr lang="en-US" sz="1800" dirty="0"/>
            <a:t>Do obese people have sleep disorders and poor sleep quality? If yes, how can we improve that?</a:t>
          </a:r>
        </a:p>
      </dgm:t>
    </dgm:pt>
    <dgm:pt modelId="{BD618A72-777B-4FCC-A52D-904A3FF1C29A}" type="parTrans" cxnId="{390E4D1D-E23E-4C70-88BB-8C6A8501BEB8}">
      <dgm:prSet/>
      <dgm:spPr/>
      <dgm:t>
        <a:bodyPr/>
        <a:lstStyle/>
        <a:p>
          <a:endParaRPr lang="en-US"/>
        </a:p>
      </dgm:t>
    </dgm:pt>
    <dgm:pt modelId="{A8E8C50F-3C96-4EF2-B1A7-E745B72E09BB}" type="sibTrans" cxnId="{390E4D1D-E23E-4C70-88BB-8C6A8501BEB8}">
      <dgm:prSet phldrT="2" phldr="0"/>
      <dgm:spPr/>
      <dgm:t>
        <a:bodyPr/>
        <a:lstStyle/>
        <a:p>
          <a:endParaRPr lang="en-US"/>
        </a:p>
      </dgm:t>
    </dgm:pt>
    <dgm:pt modelId="{AD1EDEE8-1EF0-4750-A3B3-AC3DC3A00CDA}">
      <dgm:prSet custT="1"/>
      <dgm:spPr>
        <a:solidFill>
          <a:schemeClr val="accent4"/>
        </a:solidFill>
      </dgm:spPr>
      <dgm:t>
        <a:bodyPr/>
        <a:lstStyle/>
        <a:p>
          <a:r>
            <a:rPr lang="en-US" sz="1800" dirty="0"/>
            <a:t>Which variables influence high blood pressure or high heart rate?</a:t>
          </a:r>
        </a:p>
      </dgm:t>
    </dgm:pt>
    <dgm:pt modelId="{C8428EF6-5C51-487B-B6F3-BC543E8510EF}" type="parTrans" cxnId="{C7209115-0985-4227-ABC9-388A49C155A9}">
      <dgm:prSet/>
      <dgm:spPr/>
      <dgm:t>
        <a:bodyPr/>
        <a:lstStyle/>
        <a:p>
          <a:endParaRPr lang="en-US"/>
        </a:p>
      </dgm:t>
    </dgm:pt>
    <dgm:pt modelId="{3BBFF82D-61E5-4357-8227-D15B1D1C2F52}" type="sibTrans" cxnId="{C7209115-0985-4227-ABC9-388A49C155A9}">
      <dgm:prSet phldrT="3" phldr="0"/>
      <dgm:spPr/>
      <dgm:t>
        <a:bodyPr/>
        <a:lstStyle/>
        <a:p>
          <a:endParaRPr lang="en-US"/>
        </a:p>
      </dgm:t>
    </dgm:pt>
    <dgm:pt modelId="{52C3666F-F444-4911-9696-40D7C754F51E}">
      <dgm:prSet custT="1"/>
      <dgm:spPr>
        <a:solidFill>
          <a:schemeClr val="accent4">
            <a:lumMod val="50000"/>
          </a:schemeClr>
        </a:solidFill>
      </dgm:spPr>
      <dgm:t>
        <a:bodyPr/>
        <a:lstStyle/>
        <a:p>
          <a:r>
            <a:rPr lang="en-US" sz="1800" dirty="0"/>
            <a:t>Which model is the best model to predict BMI Category?</a:t>
          </a:r>
        </a:p>
      </dgm:t>
    </dgm:pt>
    <dgm:pt modelId="{3855534B-8DD9-4D95-BB48-5B1579D2F929}" type="parTrans" cxnId="{8A23C4FE-6522-4847-A312-7B25FA56CFE8}">
      <dgm:prSet/>
      <dgm:spPr/>
      <dgm:t>
        <a:bodyPr/>
        <a:lstStyle/>
        <a:p>
          <a:endParaRPr lang="en-US"/>
        </a:p>
      </dgm:t>
    </dgm:pt>
    <dgm:pt modelId="{7E7B574C-4E7C-4F74-86CE-07D8949EF837}" type="sibTrans" cxnId="{8A23C4FE-6522-4847-A312-7B25FA56CFE8}">
      <dgm:prSet phldrT="4" phldr="0"/>
      <dgm:spPr/>
      <dgm:t>
        <a:bodyPr/>
        <a:lstStyle/>
        <a:p>
          <a:endParaRPr lang="en-US"/>
        </a:p>
      </dgm:t>
    </dgm:pt>
    <dgm:pt modelId="{3932B913-3CC1-46B8-8EA7-F530C6C69382}">
      <dgm:prSet custT="1"/>
      <dgm:spPr>
        <a:solidFill>
          <a:schemeClr val="accent4">
            <a:lumMod val="75000"/>
          </a:schemeClr>
        </a:solidFill>
      </dgm:spPr>
      <dgm:t>
        <a:bodyPr/>
        <a:lstStyle/>
        <a:p>
          <a:r>
            <a:rPr lang="en-US" sz="1800" dirty="0"/>
            <a:t>Which other variables correlate with each other? How can we further improve patient lifestyle overall?</a:t>
          </a:r>
          <a:br>
            <a:rPr lang="en-US" sz="1800" dirty="0"/>
          </a:br>
          <a:endParaRPr lang="en-US" sz="1800" dirty="0"/>
        </a:p>
      </dgm:t>
    </dgm:pt>
    <dgm:pt modelId="{78C8E734-B2AF-4F6E-8B1C-7FCDF27AB2B9}" type="parTrans" cxnId="{AB92FB21-E900-4641-BED3-FB4EE0BF4BCC}">
      <dgm:prSet/>
      <dgm:spPr/>
      <dgm:t>
        <a:bodyPr/>
        <a:lstStyle/>
        <a:p>
          <a:endParaRPr lang="en-US"/>
        </a:p>
      </dgm:t>
    </dgm:pt>
    <dgm:pt modelId="{C382359C-29ED-4C67-B30F-5E1134FA1055}" type="sibTrans" cxnId="{AB92FB21-E900-4641-BED3-FB4EE0BF4BCC}">
      <dgm:prSet phldrT="5" phldr="0"/>
      <dgm:spPr/>
      <dgm:t>
        <a:bodyPr/>
        <a:lstStyle/>
        <a:p>
          <a:endParaRPr lang="en-US"/>
        </a:p>
      </dgm:t>
    </dgm:pt>
    <dgm:pt modelId="{0F00C0B3-810C-2944-9138-D83FBDFD7EFC}" type="pres">
      <dgm:prSet presAssocID="{EE86E38E-00BD-4A4F-B237-0E02DA0592B6}" presName="diagram" presStyleCnt="0">
        <dgm:presLayoutVars>
          <dgm:dir/>
          <dgm:resizeHandles val="exact"/>
        </dgm:presLayoutVars>
      </dgm:prSet>
      <dgm:spPr/>
    </dgm:pt>
    <dgm:pt modelId="{4E21F112-AAD0-F049-B534-32BA179A59E6}" type="pres">
      <dgm:prSet presAssocID="{6ED528A1-2DEF-4261-9EFD-FF9383CB88CC}" presName="node" presStyleLbl="node1" presStyleIdx="0" presStyleCnt="5">
        <dgm:presLayoutVars>
          <dgm:bulletEnabled val="1"/>
        </dgm:presLayoutVars>
      </dgm:prSet>
      <dgm:spPr/>
    </dgm:pt>
    <dgm:pt modelId="{81BACDDE-4816-304E-A763-C58D11D54204}" type="pres">
      <dgm:prSet presAssocID="{49DE6FA3-FA62-4F4B-81EA-F629BFCB14BF}" presName="sibTrans" presStyleCnt="0"/>
      <dgm:spPr/>
    </dgm:pt>
    <dgm:pt modelId="{060BBACA-297D-3A48-80CD-82EA33A42510}" type="pres">
      <dgm:prSet presAssocID="{027636B2-5F7F-4498-A32C-A71607557E4D}" presName="node" presStyleLbl="node1" presStyleIdx="1" presStyleCnt="5">
        <dgm:presLayoutVars>
          <dgm:bulletEnabled val="1"/>
        </dgm:presLayoutVars>
      </dgm:prSet>
      <dgm:spPr/>
    </dgm:pt>
    <dgm:pt modelId="{B8B7470F-F9CA-F64C-B101-F7397152A538}" type="pres">
      <dgm:prSet presAssocID="{A8E8C50F-3C96-4EF2-B1A7-E745B72E09BB}" presName="sibTrans" presStyleCnt="0"/>
      <dgm:spPr/>
    </dgm:pt>
    <dgm:pt modelId="{D9CD7DBB-6856-414E-8293-50C57DB5DA0E}" type="pres">
      <dgm:prSet presAssocID="{AD1EDEE8-1EF0-4750-A3B3-AC3DC3A00CDA}" presName="node" presStyleLbl="node1" presStyleIdx="2" presStyleCnt="5">
        <dgm:presLayoutVars>
          <dgm:bulletEnabled val="1"/>
        </dgm:presLayoutVars>
      </dgm:prSet>
      <dgm:spPr/>
    </dgm:pt>
    <dgm:pt modelId="{CAF8D419-F81F-5440-A034-A5715D630505}" type="pres">
      <dgm:prSet presAssocID="{3BBFF82D-61E5-4357-8227-D15B1D1C2F52}" presName="sibTrans" presStyleCnt="0"/>
      <dgm:spPr/>
    </dgm:pt>
    <dgm:pt modelId="{3D1908A9-A99A-B648-8CB6-96C3BD5ED9DD}" type="pres">
      <dgm:prSet presAssocID="{52C3666F-F444-4911-9696-40D7C754F51E}" presName="node" presStyleLbl="node1" presStyleIdx="3" presStyleCnt="5">
        <dgm:presLayoutVars>
          <dgm:bulletEnabled val="1"/>
        </dgm:presLayoutVars>
      </dgm:prSet>
      <dgm:spPr/>
    </dgm:pt>
    <dgm:pt modelId="{57BFE0A0-DEC9-0F42-85C3-FF6A54BEDE86}" type="pres">
      <dgm:prSet presAssocID="{7E7B574C-4E7C-4F74-86CE-07D8949EF837}" presName="sibTrans" presStyleCnt="0"/>
      <dgm:spPr/>
    </dgm:pt>
    <dgm:pt modelId="{B66BDBB9-043F-3744-BF63-722B43859872}" type="pres">
      <dgm:prSet presAssocID="{3932B913-3CC1-46B8-8EA7-F530C6C69382}" presName="node" presStyleLbl="node1" presStyleIdx="4" presStyleCnt="5">
        <dgm:presLayoutVars>
          <dgm:bulletEnabled val="1"/>
        </dgm:presLayoutVars>
      </dgm:prSet>
      <dgm:spPr/>
    </dgm:pt>
  </dgm:ptLst>
  <dgm:cxnLst>
    <dgm:cxn modelId="{C7209115-0985-4227-ABC9-388A49C155A9}" srcId="{EE86E38E-00BD-4A4F-B237-0E02DA0592B6}" destId="{AD1EDEE8-1EF0-4750-A3B3-AC3DC3A00CDA}" srcOrd="2" destOrd="0" parTransId="{C8428EF6-5C51-487B-B6F3-BC543E8510EF}" sibTransId="{3BBFF82D-61E5-4357-8227-D15B1D1C2F52}"/>
    <dgm:cxn modelId="{390E4D1D-E23E-4C70-88BB-8C6A8501BEB8}" srcId="{EE86E38E-00BD-4A4F-B237-0E02DA0592B6}" destId="{027636B2-5F7F-4498-A32C-A71607557E4D}" srcOrd="1" destOrd="0" parTransId="{BD618A72-777B-4FCC-A52D-904A3FF1C29A}" sibTransId="{A8E8C50F-3C96-4EF2-B1A7-E745B72E09BB}"/>
    <dgm:cxn modelId="{AB92FB21-E900-4641-BED3-FB4EE0BF4BCC}" srcId="{EE86E38E-00BD-4A4F-B237-0E02DA0592B6}" destId="{3932B913-3CC1-46B8-8EA7-F530C6C69382}" srcOrd="4" destOrd="0" parTransId="{78C8E734-B2AF-4F6E-8B1C-7FCDF27AB2B9}" sibTransId="{C382359C-29ED-4C67-B30F-5E1134FA1055}"/>
    <dgm:cxn modelId="{FE63BB2D-3A37-7A42-9739-766E8C757D05}" type="presOf" srcId="{027636B2-5F7F-4498-A32C-A71607557E4D}" destId="{060BBACA-297D-3A48-80CD-82EA33A42510}" srcOrd="0" destOrd="0" presId="urn:microsoft.com/office/officeart/2005/8/layout/default"/>
    <dgm:cxn modelId="{1CA07362-E014-8542-9739-BAF04A9321AC}" type="presOf" srcId="{3932B913-3CC1-46B8-8EA7-F530C6C69382}" destId="{B66BDBB9-043F-3744-BF63-722B43859872}" srcOrd="0" destOrd="0" presId="urn:microsoft.com/office/officeart/2005/8/layout/default"/>
    <dgm:cxn modelId="{ABFBE778-E44D-7349-9385-BB908BD7661C}" type="presOf" srcId="{52C3666F-F444-4911-9696-40D7C754F51E}" destId="{3D1908A9-A99A-B648-8CB6-96C3BD5ED9DD}" srcOrd="0" destOrd="0" presId="urn:microsoft.com/office/officeart/2005/8/layout/default"/>
    <dgm:cxn modelId="{320084AC-41DB-1144-996D-04E2B2593725}" type="presOf" srcId="{6ED528A1-2DEF-4261-9EFD-FF9383CB88CC}" destId="{4E21F112-AAD0-F049-B534-32BA179A59E6}" srcOrd="0" destOrd="0" presId="urn:microsoft.com/office/officeart/2005/8/layout/default"/>
    <dgm:cxn modelId="{1FF62FC0-DCFA-F34E-9AED-D0498D9F98E6}" type="presOf" srcId="{AD1EDEE8-1EF0-4750-A3B3-AC3DC3A00CDA}" destId="{D9CD7DBB-6856-414E-8293-50C57DB5DA0E}" srcOrd="0" destOrd="0" presId="urn:microsoft.com/office/officeart/2005/8/layout/default"/>
    <dgm:cxn modelId="{7A4642C1-FC04-6147-984E-6AD7BEA1B5B8}" type="presOf" srcId="{EE86E38E-00BD-4A4F-B237-0E02DA0592B6}" destId="{0F00C0B3-810C-2944-9138-D83FBDFD7EFC}" srcOrd="0" destOrd="0" presId="urn:microsoft.com/office/officeart/2005/8/layout/default"/>
    <dgm:cxn modelId="{F03547D3-10A0-4F86-911F-9B3BB0F30EB7}" srcId="{EE86E38E-00BD-4A4F-B237-0E02DA0592B6}" destId="{6ED528A1-2DEF-4261-9EFD-FF9383CB88CC}" srcOrd="0" destOrd="0" parTransId="{E746F25F-4A42-494B-BCD5-6C5AFB581C1C}" sibTransId="{49DE6FA3-FA62-4F4B-81EA-F629BFCB14BF}"/>
    <dgm:cxn modelId="{8A23C4FE-6522-4847-A312-7B25FA56CFE8}" srcId="{EE86E38E-00BD-4A4F-B237-0E02DA0592B6}" destId="{52C3666F-F444-4911-9696-40D7C754F51E}" srcOrd="3" destOrd="0" parTransId="{3855534B-8DD9-4D95-BB48-5B1579D2F929}" sibTransId="{7E7B574C-4E7C-4F74-86CE-07D8949EF837}"/>
    <dgm:cxn modelId="{4D2DAAC0-098E-7B4D-9406-9D52A25A2F9F}" type="presParOf" srcId="{0F00C0B3-810C-2944-9138-D83FBDFD7EFC}" destId="{4E21F112-AAD0-F049-B534-32BA179A59E6}" srcOrd="0" destOrd="0" presId="urn:microsoft.com/office/officeart/2005/8/layout/default"/>
    <dgm:cxn modelId="{3803FAA2-858A-7740-8755-71523350EF59}" type="presParOf" srcId="{0F00C0B3-810C-2944-9138-D83FBDFD7EFC}" destId="{81BACDDE-4816-304E-A763-C58D11D54204}" srcOrd="1" destOrd="0" presId="urn:microsoft.com/office/officeart/2005/8/layout/default"/>
    <dgm:cxn modelId="{BE849BDE-96E1-3F48-930E-55BA3E58562B}" type="presParOf" srcId="{0F00C0B3-810C-2944-9138-D83FBDFD7EFC}" destId="{060BBACA-297D-3A48-80CD-82EA33A42510}" srcOrd="2" destOrd="0" presId="urn:microsoft.com/office/officeart/2005/8/layout/default"/>
    <dgm:cxn modelId="{BCB2C77B-F90E-9942-A8C7-E9214EB562AD}" type="presParOf" srcId="{0F00C0B3-810C-2944-9138-D83FBDFD7EFC}" destId="{B8B7470F-F9CA-F64C-B101-F7397152A538}" srcOrd="3" destOrd="0" presId="urn:microsoft.com/office/officeart/2005/8/layout/default"/>
    <dgm:cxn modelId="{808E59A7-4CC3-4448-B3F9-2EA711F2618B}" type="presParOf" srcId="{0F00C0B3-810C-2944-9138-D83FBDFD7EFC}" destId="{D9CD7DBB-6856-414E-8293-50C57DB5DA0E}" srcOrd="4" destOrd="0" presId="urn:microsoft.com/office/officeart/2005/8/layout/default"/>
    <dgm:cxn modelId="{D97F4F43-83F5-7147-8711-93FC2A1AEE5E}" type="presParOf" srcId="{0F00C0B3-810C-2944-9138-D83FBDFD7EFC}" destId="{CAF8D419-F81F-5440-A034-A5715D630505}" srcOrd="5" destOrd="0" presId="urn:microsoft.com/office/officeart/2005/8/layout/default"/>
    <dgm:cxn modelId="{2F56203E-B46C-BB4C-B93F-97E4971CA20D}" type="presParOf" srcId="{0F00C0B3-810C-2944-9138-D83FBDFD7EFC}" destId="{3D1908A9-A99A-B648-8CB6-96C3BD5ED9DD}" srcOrd="6" destOrd="0" presId="urn:microsoft.com/office/officeart/2005/8/layout/default"/>
    <dgm:cxn modelId="{D93EF54A-EAA3-2246-9C31-4BBBD66FD0FC}" type="presParOf" srcId="{0F00C0B3-810C-2944-9138-D83FBDFD7EFC}" destId="{57BFE0A0-DEC9-0F42-85C3-FF6A54BEDE86}" srcOrd="7" destOrd="0" presId="urn:microsoft.com/office/officeart/2005/8/layout/default"/>
    <dgm:cxn modelId="{458F30A5-E479-E64F-BB36-18C2A387073D}" type="presParOf" srcId="{0F00C0B3-810C-2944-9138-D83FBDFD7EFC}" destId="{B66BDBB9-043F-3744-BF63-722B43859872}"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FD3057-76B2-4727-86D0-FDDB740852D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ED483E2-9B39-4097-ADFD-829662253E4C}">
      <dgm:prSet/>
      <dgm:spPr/>
      <dgm:t>
        <a:bodyPr/>
        <a:lstStyle/>
        <a:p>
          <a:pPr>
            <a:lnSpc>
              <a:spcPct val="100000"/>
            </a:lnSpc>
          </a:pPr>
          <a:r>
            <a:rPr lang="en-US" dirty="0"/>
            <a:t>We can conclude that </a:t>
          </a:r>
          <a:r>
            <a:rPr lang="en-US" u="sng" dirty="0"/>
            <a:t>BMI adversely affects health </a:t>
          </a:r>
          <a:r>
            <a:rPr lang="en-US" dirty="0"/>
            <a:t>by elevating blood pressure and heart rate, as well as contributing to diminished sleep quality and the onset of sleep disorders.</a:t>
          </a:r>
        </a:p>
      </dgm:t>
    </dgm:pt>
    <dgm:pt modelId="{906964AC-82D6-4CA9-BD86-0DD9603D79D8}" type="parTrans" cxnId="{EF9B75B3-B442-40C2-8409-F679B5AEBFE9}">
      <dgm:prSet/>
      <dgm:spPr/>
      <dgm:t>
        <a:bodyPr/>
        <a:lstStyle/>
        <a:p>
          <a:endParaRPr lang="en-US"/>
        </a:p>
      </dgm:t>
    </dgm:pt>
    <dgm:pt modelId="{99413253-BF82-4272-A0EF-E27147DA71F7}" type="sibTrans" cxnId="{EF9B75B3-B442-40C2-8409-F679B5AEBFE9}">
      <dgm:prSet/>
      <dgm:spPr/>
      <dgm:t>
        <a:bodyPr/>
        <a:lstStyle/>
        <a:p>
          <a:endParaRPr lang="en-US"/>
        </a:p>
      </dgm:t>
    </dgm:pt>
    <dgm:pt modelId="{F4BD729F-BAB0-498C-8A36-9B0710986220}">
      <dgm:prSet/>
      <dgm:spPr/>
      <dgm:t>
        <a:bodyPr/>
        <a:lstStyle/>
        <a:p>
          <a:pPr>
            <a:lnSpc>
              <a:spcPct val="100000"/>
            </a:lnSpc>
          </a:pPr>
          <a:r>
            <a:rPr lang="en-US" dirty="0"/>
            <a:t>We saw that stress and BMI were correlated, but our analysis did not allow us to determine the direction of causality.</a:t>
          </a:r>
        </a:p>
      </dgm:t>
    </dgm:pt>
    <dgm:pt modelId="{720ED56E-24A7-4FC1-927C-24B5701BEA5D}" type="parTrans" cxnId="{BAA9C065-E901-458A-9D22-71796D61BB69}">
      <dgm:prSet/>
      <dgm:spPr/>
      <dgm:t>
        <a:bodyPr/>
        <a:lstStyle/>
        <a:p>
          <a:endParaRPr lang="en-US"/>
        </a:p>
      </dgm:t>
    </dgm:pt>
    <dgm:pt modelId="{5601D31D-2764-4F80-8D25-772EFFC69623}" type="sibTrans" cxnId="{BAA9C065-E901-458A-9D22-71796D61BB69}">
      <dgm:prSet/>
      <dgm:spPr/>
      <dgm:t>
        <a:bodyPr/>
        <a:lstStyle/>
        <a:p>
          <a:endParaRPr lang="en-US"/>
        </a:p>
      </dgm:t>
    </dgm:pt>
    <dgm:pt modelId="{92A65AB9-4072-45C1-B4E6-79D60B72E72A}">
      <dgm:prSet/>
      <dgm:spPr/>
      <dgm:t>
        <a:bodyPr/>
        <a:lstStyle/>
        <a:p>
          <a:pPr>
            <a:lnSpc>
              <a:spcPct val="100000"/>
            </a:lnSpc>
          </a:pPr>
          <a:r>
            <a:rPr lang="en-US" dirty="0"/>
            <a:t>High stress levels corresponded with elevated heart rates.</a:t>
          </a:r>
        </a:p>
      </dgm:t>
    </dgm:pt>
    <dgm:pt modelId="{A54A3A5B-D638-4C2C-9CE2-EBAE62F3ED4C}" type="parTrans" cxnId="{29EEF0B9-FD8B-4A22-B0A9-4DD6EDFF35F9}">
      <dgm:prSet/>
      <dgm:spPr/>
      <dgm:t>
        <a:bodyPr/>
        <a:lstStyle/>
        <a:p>
          <a:endParaRPr lang="en-US"/>
        </a:p>
      </dgm:t>
    </dgm:pt>
    <dgm:pt modelId="{F0B81556-5D69-4336-9A94-B24C2B483B9F}" type="sibTrans" cxnId="{29EEF0B9-FD8B-4A22-B0A9-4DD6EDFF35F9}">
      <dgm:prSet/>
      <dgm:spPr/>
      <dgm:t>
        <a:bodyPr/>
        <a:lstStyle/>
        <a:p>
          <a:endParaRPr lang="en-US"/>
        </a:p>
      </dgm:t>
    </dgm:pt>
    <dgm:pt modelId="{DD843831-137E-4037-8497-B793E64AA44D}">
      <dgm:prSet/>
      <dgm:spPr/>
      <dgm:t>
        <a:bodyPr/>
        <a:lstStyle/>
        <a:p>
          <a:pPr>
            <a:lnSpc>
              <a:spcPct val="100000"/>
            </a:lnSpc>
          </a:pPr>
          <a:r>
            <a:rPr lang="en-US" dirty="0"/>
            <a:t>All this can lead to diseases, diabetes, sleeping disorders and poor health.</a:t>
          </a:r>
        </a:p>
      </dgm:t>
    </dgm:pt>
    <dgm:pt modelId="{D7E2636A-25AB-452E-B241-0341D2E2CFFF}" type="parTrans" cxnId="{9523A5A9-E5BB-4294-B8E6-F5615685DAFC}">
      <dgm:prSet/>
      <dgm:spPr/>
      <dgm:t>
        <a:bodyPr/>
        <a:lstStyle/>
        <a:p>
          <a:endParaRPr lang="en-US"/>
        </a:p>
      </dgm:t>
    </dgm:pt>
    <dgm:pt modelId="{21139CE9-494A-47C6-8D1A-3806560F8BBE}" type="sibTrans" cxnId="{9523A5A9-E5BB-4294-B8E6-F5615685DAFC}">
      <dgm:prSet/>
      <dgm:spPr/>
      <dgm:t>
        <a:bodyPr/>
        <a:lstStyle/>
        <a:p>
          <a:endParaRPr lang="en-US"/>
        </a:p>
      </dgm:t>
    </dgm:pt>
    <dgm:pt modelId="{50D0D320-B60A-46DF-88D2-2CA8FDAD791A}" type="pres">
      <dgm:prSet presAssocID="{02FD3057-76B2-4727-86D0-FDDB740852DC}" presName="root" presStyleCnt="0">
        <dgm:presLayoutVars>
          <dgm:dir/>
          <dgm:resizeHandles val="exact"/>
        </dgm:presLayoutVars>
      </dgm:prSet>
      <dgm:spPr/>
    </dgm:pt>
    <dgm:pt modelId="{FAE8FBB5-3D44-4A6D-A125-8CEFFE511301}" type="pres">
      <dgm:prSet presAssocID="{AED483E2-9B39-4097-ADFD-829662253E4C}" presName="compNode" presStyleCnt="0"/>
      <dgm:spPr/>
    </dgm:pt>
    <dgm:pt modelId="{C78CE03D-A0BF-4329-9627-499D85306988}" type="pres">
      <dgm:prSet presAssocID="{AED483E2-9B39-4097-ADFD-829662253E4C}" presName="bgRect" presStyleLbl="bgShp" presStyleIdx="0" presStyleCnt="4" custLinFactNeighborX="323" custLinFactNeighborY="-3270"/>
      <dgm:spPr/>
    </dgm:pt>
    <dgm:pt modelId="{553A0584-ECF9-4B52-AA30-5F8F091978D4}" type="pres">
      <dgm:prSet presAssocID="{AED483E2-9B39-4097-ADFD-829662253E4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rt Organ"/>
        </a:ext>
      </dgm:extLst>
    </dgm:pt>
    <dgm:pt modelId="{FDB74209-6548-414F-86F5-230BD31D934E}" type="pres">
      <dgm:prSet presAssocID="{AED483E2-9B39-4097-ADFD-829662253E4C}" presName="spaceRect" presStyleCnt="0"/>
      <dgm:spPr/>
    </dgm:pt>
    <dgm:pt modelId="{242B56B8-8559-4F41-BF9C-46C182AF760F}" type="pres">
      <dgm:prSet presAssocID="{AED483E2-9B39-4097-ADFD-829662253E4C}" presName="parTx" presStyleLbl="revTx" presStyleIdx="0" presStyleCnt="4">
        <dgm:presLayoutVars>
          <dgm:chMax val="0"/>
          <dgm:chPref val="0"/>
        </dgm:presLayoutVars>
      </dgm:prSet>
      <dgm:spPr/>
    </dgm:pt>
    <dgm:pt modelId="{A2171484-9139-4FC9-8967-176F58B863A4}" type="pres">
      <dgm:prSet presAssocID="{99413253-BF82-4272-A0EF-E27147DA71F7}" presName="sibTrans" presStyleCnt="0"/>
      <dgm:spPr/>
    </dgm:pt>
    <dgm:pt modelId="{9A5263D1-9A42-4CBC-ADFA-DD6F40CFFDFD}" type="pres">
      <dgm:prSet presAssocID="{F4BD729F-BAB0-498C-8A36-9B0710986220}" presName="compNode" presStyleCnt="0"/>
      <dgm:spPr/>
    </dgm:pt>
    <dgm:pt modelId="{8405C8BE-E2B8-4636-96F1-5277B29A9FF5}" type="pres">
      <dgm:prSet presAssocID="{F4BD729F-BAB0-498C-8A36-9B0710986220}" presName="bgRect" presStyleLbl="bgShp" presStyleIdx="1" presStyleCnt="4"/>
      <dgm:spPr/>
    </dgm:pt>
    <dgm:pt modelId="{7B4AD0AC-62C1-4A05-84F9-2E7AE0A132A3}" type="pres">
      <dgm:prSet presAssocID="{F4BD729F-BAB0-498C-8A36-9B071098622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6101C209-431F-4661-9AC0-53B4548D61EC}" type="pres">
      <dgm:prSet presAssocID="{F4BD729F-BAB0-498C-8A36-9B0710986220}" presName="spaceRect" presStyleCnt="0"/>
      <dgm:spPr/>
    </dgm:pt>
    <dgm:pt modelId="{615526C9-5695-4DB1-ADFB-FD055A247E09}" type="pres">
      <dgm:prSet presAssocID="{F4BD729F-BAB0-498C-8A36-9B0710986220}" presName="parTx" presStyleLbl="revTx" presStyleIdx="1" presStyleCnt="4">
        <dgm:presLayoutVars>
          <dgm:chMax val="0"/>
          <dgm:chPref val="0"/>
        </dgm:presLayoutVars>
      </dgm:prSet>
      <dgm:spPr/>
    </dgm:pt>
    <dgm:pt modelId="{47DCAC8E-0220-4372-9581-9556B40A55F4}" type="pres">
      <dgm:prSet presAssocID="{5601D31D-2764-4F80-8D25-772EFFC69623}" presName="sibTrans" presStyleCnt="0"/>
      <dgm:spPr/>
    </dgm:pt>
    <dgm:pt modelId="{A00AD372-FFD8-4FB6-8A63-0A672E3F421B}" type="pres">
      <dgm:prSet presAssocID="{92A65AB9-4072-45C1-B4E6-79D60B72E72A}" presName="compNode" presStyleCnt="0"/>
      <dgm:spPr/>
    </dgm:pt>
    <dgm:pt modelId="{BAEC6690-5344-466C-9A6B-C19D68C0655C}" type="pres">
      <dgm:prSet presAssocID="{92A65AB9-4072-45C1-B4E6-79D60B72E72A}" presName="bgRect" presStyleLbl="bgShp" presStyleIdx="2" presStyleCnt="4"/>
      <dgm:spPr/>
    </dgm:pt>
    <dgm:pt modelId="{0610D974-B9F0-4445-A774-D9F534140C33}" type="pres">
      <dgm:prSet presAssocID="{92A65AB9-4072-45C1-B4E6-79D60B72E72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rt with Pulse"/>
        </a:ext>
      </dgm:extLst>
    </dgm:pt>
    <dgm:pt modelId="{0BD4613F-94C9-4F61-8090-19198525A230}" type="pres">
      <dgm:prSet presAssocID="{92A65AB9-4072-45C1-B4E6-79D60B72E72A}" presName="spaceRect" presStyleCnt="0"/>
      <dgm:spPr/>
    </dgm:pt>
    <dgm:pt modelId="{A60415FF-D5D4-4C67-8DBF-4D91546642AF}" type="pres">
      <dgm:prSet presAssocID="{92A65AB9-4072-45C1-B4E6-79D60B72E72A}" presName="parTx" presStyleLbl="revTx" presStyleIdx="2" presStyleCnt="4">
        <dgm:presLayoutVars>
          <dgm:chMax val="0"/>
          <dgm:chPref val="0"/>
        </dgm:presLayoutVars>
      </dgm:prSet>
      <dgm:spPr/>
    </dgm:pt>
    <dgm:pt modelId="{8B8C87DC-FF85-4934-B4DA-3110496CA659}" type="pres">
      <dgm:prSet presAssocID="{F0B81556-5D69-4336-9A94-B24C2B483B9F}" presName="sibTrans" presStyleCnt="0"/>
      <dgm:spPr/>
    </dgm:pt>
    <dgm:pt modelId="{F97164D4-459C-4B01-B967-C35E9270D7B7}" type="pres">
      <dgm:prSet presAssocID="{DD843831-137E-4037-8497-B793E64AA44D}" presName="compNode" presStyleCnt="0"/>
      <dgm:spPr/>
    </dgm:pt>
    <dgm:pt modelId="{0402A3DB-DBAA-407A-B083-0EFE9F350BEB}" type="pres">
      <dgm:prSet presAssocID="{DD843831-137E-4037-8497-B793E64AA44D}" presName="bgRect" presStyleLbl="bgShp" presStyleIdx="3" presStyleCnt="4"/>
      <dgm:spPr/>
    </dgm:pt>
    <dgm:pt modelId="{C335F70D-A47D-48D8-B926-475F9CE12ADD}" type="pres">
      <dgm:prSet presAssocID="{DD843831-137E-4037-8497-B793E64AA44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Kidney"/>
        </a:ext>
      </dgm:extLst>
    </dgm:pt>
    <dgm:pt modelId="{8BE9B6B4-6184-4BB8-83FD-B019B3313302}" type="pres">
      <dgm:prSet presAssocID="{DD843831-137E-4037-8497-B793E64AA44D}" presName="spaceRect" presStyleCnt="0"/>
      <dgm:spPr/>
    </dgm:pt>
    <dgm:pt modelId="{13AD06AD-6ABC-403D-B5AC-F48B787CDD62}" type="pres">
      <dgm:prSet presAssocID="{DD843831-137E-4037-8497-B793E64AA44D}" presName="parTx" presStyleLbl="revTx" presStyleIdx="3" presStyleCnt="4">
        <dgm:presLayoutVars>
          <dgm:chMax val="0"/>
          <dgm:chPref val="0"/>
        </dgm:presLayoutVars>
      </dgm:prSet>
      <dgm:spPr/>
    </dgm:pt>
  </dgm:ptLst>
  <dgm:cxnLst>
    <dgm:cxn modelId="{63F8660A-0BDB-4CED-8952-5527543BE064}" type="presOf" srcId="{02FD3057-76B2-4727-86D0-FDDB740852DC}" destId="{50D0D320-B60A-46DF-88D2-2CA8FDAD791A}" srcOrd="0" destOrd="0" presId="urn:microsoft.com/office/officeart/2018/2/layout/IconVerticalSolidList"/>
    <dgm:cxn modelId="{9C48C424-00CC-4F13-9A87-1B881B241213}" type="presOf" srcId="{F4BD729F-BAB0-498C-8A36-9B0710986220}" destId="{615526C9-5695-4DB1-ADFB-FD055A247E09}" srcOrd="0" destOrd="0" presId="urn:microsoft.com/office/officeart/2018/2/layout/IconVerticalSolidList"/>
    <dgm:cxn modelId="{770F0D44-1716-4B99-8ECA-36C4D9EDEFB3}" type="presOf" srcId="{DD843831-137E-4037-8497-B793E64AA44D}" destId="{13AD06AD-6ABC-403D-B5AC-F48B787CDD62}" srcOrd="0" destOrd="0" presId="urn:microsoft.com/office/officeart/2018/2/layout/IconVerticalSolidList"/>
    <dgm:cxn modelId="{A7E85760-F29E-4250-A518-11C5413B351D}" type="presOf" srcId="{92A65AB9-4072-45C1-B4E6-79D60B72E72A}" destId="{A60415FF-D5D4-4C67-8DBF-4D91546642AF}" srcOrd="0" destOrd="0" presId="urn:microsoft.com/office/officeart/2018/2/layout/IconVerticalSolidList"/>
    <dgm:cxn modelId="{BAA9C065-E901-458A-9D22-71796D61BB69}" srcId="{02FD3057-76B2-4727-86D0-FDDB740852DC}" destId="{F4BD729F-BAB0-498C-8A36-9B0710986220}" srcOrd="1" destOrd="0" parTransId="{720ED56E-24A7-4FC1-927C-24B5701BEA5D}" sibTransId="{5601D31D-2764-4F80-8D25-772EFFC69623}"/>
    <dgm:cxn modelId="{37C3F47A-6DCF-4778-B7EA-29C090A0F99A}" type="presOf" srcId="{AED483E2-9B39-4097-ADFD-829662253E4C}" destId="{242B56B8-8559-4F41-BF9C-46C182AF760F}" srcOrd="0" destOrd="0" presId="urn:microsoft.com/office/officeart/2018/2/layout/IconVerticalSolidList"/>
    <dgm:cxn modelId="{9523A5A9-E5BB-4294-B8E6-F5615685DAFC}" srcId="{02FD3057-76B2-4727-86D0-FDDB740852DC}" destId="{DD843831-137E-4037-8497-B793E64AA44D}" srcOrd="3" destOrd="0" parTransId="{D7E2636A-25AB-452E-B241-0341D2E2CFFF}" sibTransId="{21139CE9-494A-47C6-8D1A-3806560F8BBE}"/>
    <dgm:cxn modelId="{EF9B75B3-B442-40C2-8409-F679B5AEBFE9}" srcId="{02FD3057-76B2-4727-86D0-FDDB740852DC}" destId="{AED483E2-9B39-4097-ADFD-829662253E4C}" srcOrd="0" destOrd="0" parTransId="{906964AC-82D6-4CA9-BD86-0DD9603D79D8}" sibTransId="{99413253-BF82-4272-A0EF-E27147DA71F7}"/>
    <dgm:cxn modelId="{29EEF0B9-FD8B-4A22-B0A9-4DD6EDFF35F9}" srcId="{02FD3057-76B2-4727-86D0-FDDB740852DC}" destId="{92A65AB9-4072-45C1-B4E6-79D60B72E72A}" srcOrd="2" destOrd="0" parTransId="{A54A3A5B-D638-4C2C-9CE2-EBAE62F3ED4C}" sibTransId="{F0B81556-5D69-4336-9A94-B24C2B483B9F}"/>
    <dgm:cxn modelId="{E047E1C7-478E-46C5-A92E-44DEC0936A57}" type="presParOf" srcId="{50D0D320-B60A-46DF-88D2-2CA8FDAD791A}" destId="{FAE8FBB5-3D44-4A6D-A125-8CEFFE511301}" srcOrd="0" destOrd="0" presId="urn:microsoft.com/office/officeart/2018/2/layout/IconVerticalSolidList"/>
    <dgm:cxn modelId="{CA243893-DC23-425F-8DB7-1C2D40E24D3F}" type="presParOf" srcId="{FAE8FBB5-3D44-4A6D-A125-8CEFFE511301}" destId="{C78CE03D-A0BF-4329-9627-499D85306988}" srcOrd="0" destOrd="0" presId="urn:microsoft.com/office/officeart/2018/2/layout/IconVerticalSolidList"/>
    <dgm:cxn modelId="{18D067AE-A1D6-4B2C-8733-1C38416BF153}" type="presParOf" srcId="{FAE8FBB5-3D44-4A6D-A125-8CEFFE511301}" destId="{553A0584-ECF9-4B52-AA30-5F8F091978D4}" srcOrd="1" destOrd="0" presId="urn:microsoft.com/office/officeart/2018/2/layout/IconVerticalSolidList"/>
    <dgm:cxn modelId="{0F491567-CAD9-4644-A53F-0A7AA5E619BC}" type="presParOf" srcId="{FAE8FBB5-3D44-4A6D-A125-8CEFFE511301}" destId="{FDB74209-6548-414F-86F5-230BD31D934E}" srcOrd="2" destOrd="0" presId="urn:microsoft.com/office/officeart/2018/2/layout/IconVerticalSolidList"/>
    <dgm:cxn modelId="{F22021DC-153A-450C-BABF-AF02B7139F7E}" type="presParOf" srcId="{FAE8FBB5-3D44-4A6D-A125-8CEFFE511301}" destId="{242B56B8-8559-4F41-BF9C-46C182AF760F}" srcOrd="3" destOrd="0" presId="urn:microsoft.com/office/officeart/2018/2/layout/IconVerticalSolidList"/>
    <dgm:cxn modelId="{61F4595C-A6C9-48A6-8762-E246F37AE99F}" type="presParOf" srcId="{50D0D320-B60A-46DF-88D2-2CA8FDAD791A}" destId="{A2171484-9139-4FC9-8967-176F58B863A4}" srcOrd="1" destOrd="0" presId="urn:microsoft.com/office/officeart/2018/2/layout/IconVerticalSolidList"/>
    <dgm:cxn modelId="{A8039033-F25B-4FF7-8A1C-2017B4B1F2B8}" type="presParOf" srcId="{50D0D320-B60A-46DF-88D2-2CA8FDAD791A}" destId="{9A5263D1-9A42-4CBC-ADFA-DD6F40CFFDFD}" srcOrd="2" destOrd="0" presId="urn:microsoft.com/office/officeart/2018/2/layout/IconVerticalSolidList"/>
    <dgm:cxn modelId="{B7752BF2-B2E3-488B-BAFA-51DDAB7A7442}" type="presParOf" srcId="{9A5263D1-9A42-4CBC-ADFA-DD6F40CFFDFD}" destId="{8405C8BE-E2B8-4636-96F1-5277B29A9FF5}" srcOrd="0" destOrd="0" presId="urn:microsoft.com/office/officeart/2018/2/layout/IconVerticalSolidList"/>
    <dgm:cxn modelId="{EC20B1B5-FC24-41B9-943F-F58630E82E5B}" type="presParOf" srcId="{9A5263D1-9A42-4CBC-ADFA-DD6F40CFFDFD}" destId="{7B4AD0AC-62C1-4A05-84F9-2E7AE0A132A3}" srcOrd="1" destOrd="0" presId="urn:microsoft.com/office/officeart/2018/2/layout/IconVerticalSolidList"/>
    <dgm:cxn modelId="{784AFE23-40B6-4C23-A15D-2FFD018AE1E1}" type="presParOf" srcId="{9A5263D1-9A42-4CBC-ADFA-DD6F40CFFDFD}" destId="{6101C209-431F-4661-9AC0-53B4548D61EC}" srcOrd="2" destOrd="0" presId="urn:microsoft.com/office/officeart/2018/2/layout/IconVerticalSolidList"/>
    <dgm:cxn modelId="{0F1F6DE7-3DB8-43E2-B0C4-A56D684C6B65}" type="presParOf" srcId="{9A5263D1-9A42-4CBC-ADFA-DD6F40CFFDFD}" destId="{615526C9-5695-4DB1-ADFB-FD055A247E09}" srcOrd="3" destOrd="0" presId="urn:microsoft.com/office/officeart/2018/2/layout/IconVerticalSolidList"/>
    <dgm:cxn modelId="{4CB7DF10-0E17-4238-AF2A-2DF0F37A5498}" type="presParOf" srcId="{50D0D320-B60A-46DF-88D2-2CA8FDAD791A}" destId="{47DCAC8E-0220-4372-9581-9556B40A55F4}" srcOrd="3" destOrd="0" presId="urn:microsoft.com/office/officeart/2018/2/layout/IconVerticalSolidList"/>
    <dgm:cxn modelId="{E79069E3-4E54-480C-AFB1-5CC2311DBB21}" type="presParOf" srcId="{50D0D320-B60A-46DF-88D2-2CA8FDAD791A}" destId="{A00AD372-FFD8-4FB6-8A63-0A672E3F421B}" srcOrd="4" destOrd="0" presId="urn:microsoft.com/office/officeart/2018/2/layout/IconVerticalSolidList"/>
    <dgm:cxn modelId="{B5FA742D-7E32-44B8-B893-2717A7992452}" type="presParOf" srcId="{A00AD372-FFD8-4FB6-8A63-0A672E3F421B}" destId="{BAEC6690-5344-466C-9A6B-C19D68C0655C}" srcOrd="0" destOrd="0" presId="urn:microsoft.com/office/officeart/2018/2/layout/IconVerticalSolidList"/>
    <dgm:cxn modelId="{7CBD0444-9A87-46D9-BE74-8BBA54DFF524}" type="presParOf" srcId="{A00AD372-FFD8-4FB6-8A63-0A672E3F421B}" destId="{0610D974-B9F0-4445-A774-D9F534140C33}" srcOrd="1" destOrd="0" presId="urn:microsoft.com/office/officeart/2018/2/layout/IconVerticalSolidList"/>
    <dgm:cxn modelId="{68A3A300-6716-438C-B433-261D41AD072C}" type="presParOf" srcId="{A00AD372-FFD8-4FB6-8A63-0A672E3F421B}" destId="{0BD4613F-94C9-4F61-8090-19198525A230}" srcOrd="2" destOrd="0" presId="urn:microsoft.com/office/officeart/2018/2/layout/IconVerticalSolidList"/>
    <dgm:cxn modelId="{F1DBCC8A-2536-4CF7-8B83-525150ADA117}" type="presParOf" srcId="{A00AD372-FFD8-4FB6-8A63-0A672E3F421B}" destId="{A60415FF-D5D4-4C67-8DBF-4D91546642AF}" srcOrd="3" destOrd="0" presId="urn:microsoft.com/office/officeart/2018/2/layout/IconVerticalSolidList"/>
    <dgm:cxn modelId="{678CE3CB-C16C-4F94-A16B-DB57AF475233}" type="presParOf" srcId="{50D0D320-B60A-46DF-88D2-2CA8FDAD791A}" destId="{8B8C87DC-FF85-4934-B4DA-3110496CA659}" srcOrd="5" destOrd="0" presId="urn:microsoft.com/office/officeart/2018/2/layout/IconVerticalSolidList"/>
    <dgm:cxn modelId="{013F4513-075A-42E9-B9AC-8BF64E7C0059}" type="presParOf" srcId="{50D0D320-B60A-46DF-88D2-2CA8FDAD791A}" destId="{F97164D4-459C-4B01-B967-C35E9270D7B7}" srcOrd="6" destOrd="0" presId="urn:microsoft.com/office/officeart/2018/2/layout/IconVerticalSolidList"/>
    <dgm:cxn modelId="{DBC24FCC-A204-44BD-B25C-60F913E137C1}" type="presParOf" srcId="{F97164D4-459C-4B01-B967-C35E9270D7B7}" destId="{0402A3DB-DBAA-407A-B083-0EFE9F350BEB}" srcOrd="0" destOrd="0" presId="urn:microsoft.com/office/officeart/2018/2/layout/IconVerticalSolidList"/>
    <dgm:cxn modelId="{1AB4890A-2867-43DB-A08B-3C3E6C2EC0D3}" type="presParOf" srcId="{F97164D4-459C-4B01-B967-C35E9270D7B7}" destId="{C335F70D-A47D-48D8-B926-475F9CE12ADD}" srcOrd="1" destOrd="0" presId="urn:microsoft.com/office/officeart/2018/2/layout/IconVerticalSolidList"/>
    <dgm:cxn modelId="{E4A518B0-B961-49BC-969C-8407675E0846}" type="presParOf" srcId="{F97164D4-459C-4B01-B967-C35E9270D7B7}" destId="{8BE9B6B4-6184-4BB8-83FD-B019B3313302}" srcOrd="2" destOrd="0" presId="urn:microsoft.com/office/officeart/2018/2/layout/IconVerticalSolidList"/>
    <dgm:cxn modelId="{DE06B24C-FB0C-486F-B6D4-4AA9DC02A77C}" type="presParOf" srcId="{F97164D4-459C-4B01-B967-C35E9270D7B7}" destId="{13AD06AD-6ABC-403D-B5AC-F48B787CDD62}"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D8EBFB-7975-48EF-AA39-1F8EFD20704D}">
      <dsp:nvSpPr>
        <dsp:cNvPr id="0" name=""/>
        <dsp:cNvSpPr/>
      </dsp:nvSpPr>
      <dsp:spPr>
        <a:xfrm>
          <a:off x="212335" y="472457"/>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492247-D88D-4A6C-AD0D-54E7E00B0F17}">
      <dsp:nvSpPr>
        <dsp:cNvPr id="0" name=""/>
        <dsp:cNvSpPr/>
      </dsp:nvSpPr>
      <dsp:spPr>
        <a:xfrm>
          <a:off x="492877" y="752999"/>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84FFF6-49CC-499C-B529-73387EFF5EAB}">
      <dsp:nvSpPr>
        <dsp:cNvPr id="0" name=""/>
        <dsp:cNvSpPr/>
      </dsp:nvSpPr>
      <dsp:spPr>
        <a:xfrm>
          <a:off x="1834517" y="472457"/>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Our objective is to enhance the overall health of patients.</a:t>
          </a:r>
        </a:p>
      </dsp:txBody>
      <dsp:txXfrm>
        <a:off x="1834517" y="472457"/>
        <a:ext cx="3148942" cy="1335915"/>
      </dsp:txXfrm>
    </dsp:sp>
    <dsp:sp modelId="{1CD25E3D-6A6E-4052-8021-4461AF175B2D}">
      <dsp:nvSpPr>
        <dsp:cNvPr id="0" name=""/>
        <dsp:cNvSpPr/>
      </dsp:nvSpPr>
      <dsp:spPr>
        <a:xfrm>
          <a:off x="5532139" y="472457"/>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EA05A6-29B5-4949-96B5-3EE0CED69FC2}">
      <dsp:nvSpPr>
        <dsp:cNvPr id="0" name=""/>
        <dsp:cNvSpPr/>
      </dsp:nvSpPr>
      <dsp:spPr>
        <a:xfrm>
          <a:off x="5812681" y="752999"/>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6FA674-F705-41A2-B440-379146B265C3}">
      <dsp:nvSpPr>
        <dsp:cNvPr id="0" name=""/>
        <dsp:cNvSpPr/>
      </dsp:nvSpPr>
      <dsp:spPr>
        <a:xfrm>
          <a:off x="7154322" y="472457"/>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Our aim is to provide patients with recommendations to lower their BMI to foster a healthier lifestyle.</a:t>
          </a:r>
        </a:p>
      </dsp:txBody>
      <dsp:txXfrm>
        <a:off x="7154322" y="472457"/>
        <a:ext cx="3148942" cy="1335915"/>
      </dsp:txXfrm>
    </dsp:sp>
    <dsp:sp modelId="{1BCDC90C-1871-4F59-B4D9-846F612F216E}">
      <dsp:nvSpPr>
        <dsp:cNvPr id="0" name=""/>
        <dsp:cNvSpPr/>
      </dsp:nvSpPr>
      <dsp:spPr>
        <a:xfrm>
          <a:off x="212335" y="2549151"/>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6AA561-CCBE-4CAF-9BF0-647DCC75BA85}">
      <dsp:nvSpPr>
        <dsp:cNvPr id="0" name=""/>
        <dsp:cNvSpPr/>
      </dsp:nvSpPr>
      <dsp:spPr>
        <a:xfrm>
          <a:off x="492877" y="2829693"/>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1267C1-010C-4A6A-8BFB-F9496431ACF3}">
      <dsp:nvSpPr>
        <dsp:cNvPr id="0" name=""/>
        <dsp:cNvSpPr/>
      </dsp:nvSpPr>
      <dsp:spPr>
        <a:xfrm>
          <a:off x="1834517" y="254915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We want to analyze which factors have influence over sleep quality, to improve the patients sleep and reduce cancer risks.</a:t>
          </a:r>
        </a:p>
      </dsp:txBody>
      <dsp:txXfrm>
        <a:off x="1834517" y="2549151"/>
        <a:ext cx="3148942" cy="1335915"/>
      </dsp:txXfrm>
    </dsp:sp>
    <dsp:sp modelId="{4C6F4196-7CD1-4CD9-9B9F-6727D6E54A10}">
      <dsp:nvSpPr>
        <dsp:cNvPr id="0" name=""/>
        <dsp:cNvSpPr/>
      </dsp:nvSpPr>
      <dsp:spPr>
        <a:xfrm>
          <a:off x="5532139" y="2549151"/>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BB5D60-7A56-4B6D-9F98-F7227CEB8E9C}">
      <dsp:nvSpPr>
        <dsp:cNvPr id="0" name=""/>
        <dsp:cNvSpPr/>
      </dsp:nvSpPr>
      <dsp:spPr>
        <a:xfrm>
          <a:off x="5812681" y="2829693"/>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515573-8AC9-422A-B261-221751868C6E}">
      <dsp:nvSpPr>
        <dsp:cNvPr id="0" name=""/>
        <dsp:cNvSpPr/>
      </dsp:nvSpPr>
      <dsp:spPr>
        <a:xfrm>
          <a:off x="7165926" y="2636413"/>
          <a:ext cx="3125734" cy="1161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We also aim to examine the factors contributing to high blood pressure and heart rate in order to facilitate lifestyle improvements and reduce cancer risks.</a:t>
          </a:r>
        </a:p>
      </dsp:txBody>
      <dsp:txXfrm>
        <a:off x="7165926" y="2636413"/>
        <a:ext cx="3125734" cy="11613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21F112-AAD0-F049-B534-32BA179A59E6}">
      <dsp:nvSpPr>
        <dsp:cNvPr id="0" name=""/>
        <dsp:cNvSpPr/>
      </dsp:nvSpPr>
      <dsp:spPr>
        <a:xfrm>
          <a:off x="0" y="42780"/>
          <a:ext cx="3286125" cy="1971675"/>
        </a:xfrm>
        <a:prstGeom prst="rect">
          <a:avLst/>
        </a:prstGeom>
        <a:solidFill>
          <a:schemeClr val="accent4">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rPr>
            <a:t>Which variables are significant predictors of BMI and which variables could reduce</a:t>
          </a:r>
          <a:br>
            <a:rPr lang="en-US" sz="1800" kern="1200" dirty="0">
              <a:solidFill>
                <a:schemeClr val="bg1"/>
              </a:solidFill>
            </a:rPr>
          </a:br>
          <a:r>
            <a:rPr lang="en-US" sz="1800" kern="1200" dirty="0">
              <a:solidFill>
                <a:schemeClr val="bg1"/>
              </a:solidFill>
            </a:rPr>
            <a:t>obesity?</a:t>
          </a:r>
        </a:p>
      </dsp:txBody>
      <dsp:txXfrm>
        <a:off x="0" y="42780"/>
        <a:ext cx="3286125" cy="1971675"/>
      </dsp:txXfrm>
    </dsp:sp>
    <dsp:sp modelId="{060BBACA-297D-3A48-80CD-82EA33A42510}">
      <dsp:nvSpPr>
        <dsp:cNvPr id="0" name=""/>
        <dsp:cNvSpPr/>
      </dsp:nvSpPr>
      <dsp:spPr>
        <a:xfrm>
          <a:off x="3614737" y="42780"/>
          <a:ext cx="3286125" cy="1971675"/>
        </a:xfrm>
        <a:prstGeom prst="rect">
          <a:avLst/>
        </a:prstGeom>
        <a:solidFill>
          <a:schemeClr val="accent4">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Do obese people have sleep disorders and poor sleep quality? If yes, how can we improve that?</a:t>
          </a:r>
        </a:p>
      </dsp:txBody>
      <dsp:txXfrm>
        <a:off x="3614737" y="42780"/>
        <a:ext cx="3286125" cy="1971675"/>
      </dsp:txXfrm>
    </dsp:sp>
    <dsp:sp modelId="{D9CD7DBB-6856-414E-8293-50C57DB5DA0E}">
      <dsp:nvSpPr>
        <dsp:cNvPr id="0" name=""/>
        <dsp:cNvSpPr/>
      </dsp:nvSpPr>
      <dsp:spPr>
        <a:xfrm>
          <a:off x="7229475" y="42780"/>
          <a:ext cx="3286125" cy="1971675"/>
        </a:xfrm>
        <a:prstGeom prst="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Which variables influence high blood pressure or high heart rate?</a:t>
          </a:r>
        </a:p>
      </dsp:txBody>
      <dsp:txXfrm>
        <a:off x="7229475" y="42780"/>
        <a:ext cx="3286125" cy="1971675"/>
      </dsp:txXfrm>
    </dsp:sp>
    <dsp:sp modelId="{3D1908A9-A99A-B648-8CB6-96C3BD5ED9DD}">
      <dsp:nvSpPr>
        <dsp:cNvPr id="0" name=""/>
        <dsp:cNvSpPr/>
      </dsp:nvSpPr>
      <dsp:spPr>
        <a:xfrm>
          <a:off x="1807368" y="2343068"/>
          <a:ext cx="3286125" cy="1971675"/>
        </a:xfrm>
        <a:prstGeom prst="rect">
          <a:avLst/>
        </a:prstGeom>
        <a:solidFill>
          <a:schemeClr val="accent4">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Which model is the best model to predict BMI Category?</a:t>
          </a:r>
        </a:p>
      </dsp:txBody>
      <dsp:txXfrm>
        <a:off x="1807368" y="2343068"/>
        <a:ext cx="3286125" cy="1971675"/>
      </dsp:txXfrm>
    </dsp:sp>
    <dsp:sp modelId="{B66BDBB9-043F-3744-BF63-722B43859872}">
      <dsp:nvSpPr>
        <dsp:cNvPr id="0" name=""/>
        <dsp:cNvSpPr/>
      </dsp:nvSpPr>
      <dsp:spPr>
        <a:xfrm>
          <a:off x="5422106" y="2343068"/>
          <a:ext cx="3286125" cy="1971675"/>
        </a:xfrm>
        <a:prstGeom prst="rect">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Which other variables correlate with each other? How can we further improve patient lifestyle overall?</a:t>
          </a:r>
          <a:br>
            <a:rPr lang="en-US" sz="1800" kern="1200" dirty="0"/>
          </a:br>
          <a:endParaRPr lang="en-US" sz="1800" kern="1200" dirty="0"/>
        </a:p>
      </dsp:txBody>
      <dsp:txXfrm>
        <a:off x="5422106" y="2343068"/>
        <a:ext cx="3286125" cy="19716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8CE03D-A0BF-4329-9627-499D85306988}">
      <dsp:nvSpPr>
        <dsp:cNvPr id="0" name=""/>
        <dsp:cNvSpPr/>
      </dsp:nvSpPr>
      <dsp:spPr>
        <a:xfrm>
          <a:off x="0" y="0"/>
          <a:ext cx="6861780" cy="103493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3A0584-ECF9-4B52-AA30-5F8F091978D4}">
      <dsp:nvSpPr>
        <dsp:cNvPr id="0" name=""/>
        <dsp:cNvSpPr/>
      </dsp:nvSpPr>
      <dsp:spPr>
        <a:xfrm>
          <a:off x="313068" y="234902"/>
          <a:ext cx="569215" cy="5692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2B56B8-8559-4F41-BF9C-46C182AF760F}">
      <dsp:nvSpPr>
        <dsp:cNvPr id="0" name=""/>
        <dsp:cNvSpPr/>
      </dsp:nvSpPr>
      <dsp:spPr>
        <a:xfrm>
          <a:off x="1195351" y="2042"/>
          <a:ext cx="5666428" cy="1034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531" tIns="109531" rIns="109531" bIns="109531" numCol="1" spcCol="1270" anchor="ctr" anchorCtr="0">
          <a:noAutofit/>
        </a:bodyPr>
        <a:lstStyle/>
        <a:p>
          <a:pPr marL="0" lvl="0" indent="0" algn="l" defTabSz="666750">
            <a:lnSpc>
              <a:spcPct val="100000"/>
            </a:lnSpc>
            <a:spcBef>
              <a:spcPct val="0"/>
            </a:spcBef>
            <a:spcAft>
              <a:spcPct val="35000"/>
            </a:spcAft>
            <a:buNone/>
          </a:pPr>
          <a:r>
            <a:rPr lang="en-US" sz="1500" kern="1200" dirty="0"/>
            <a:t>We can conclude that </a:t>
          </a:r>
          <a:r>
            <a:rPr lang="en-US" sz="1500" u="sng" kern="1200" dirty="0"/>
            <a:t>BMI adversely affects health </a:t>
          </a:r>
          <a:r>
            <a:rPr lang="en-US" sz="1500" kern="1200" dirty="0"/>
            <a:t>by elevating blood pressure and heart rate, as well as contributing to diminished sleep quality and the onset of sleep disorders.</a:t>
          </a:r>
        </a:p>
      </dsp:txBody>
      <dsp:txXfrm>
        <a:off x="1195351" y="2042"/>
        <a:ext cx="5666428" cy="1034936"/>
      </dsp:txXfrm>
    </dsp:sp>
    <dsp:sp modelId="{8405C8BE-E2B8-4636-96F1-5277B29A9FF5}">
      <dsp:nvSpPr>
        <dsp:cNvPr id="0" name=""/>
        <dsp:cNvSpPr/>
      </dsp:nvSpPr>
      <dsp:spPr>
        <a:xfrm>
          <a:off x="0" y="1295712"/>
          <a:ext cx="6861780" cy="103493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4AD0AC-62C1-4A05-84F9-2E7AE0A132A3}">
      <dsp:nvSpPr>
        <dsp:cNvPr id="0" name=""/>
        <dsp:cNvSpPr/>
      </dsp:nvSpPr>
      <dsp:spPr>
        <a:xfrm>
          <a:off x="313068" y="1528573"/>
          <a:ext cx="569215" cy="5692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5526C9-5695-4DB1-ADFB-FD055A247E09}">
      <dsp:nvSpPr>
        <dsp:cNvPr id="0" name=""/>
        <dsp:cNvSpPr/>
      </dsp:nvSpPr>
      <dsp:spPr>
        <a:xfrm>
          <a:off x="1195351" y="1295712"/>
          <a:ext cx="5666428" cy="1034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531" tIns="109531" rIns="109531" bIns="109531" numCol="1" spcCol="1270" anchor="ctr" anchorCtr="0">
          <a:noAutofit/>
        </a:bodyPr>
        <a:lstStyle/>
        <a:p>
          <a:pPr marL="0" lvl="0" indent="0" algn="l" defTabSz="666750">
            <a:lnSpc>
              <a:spcPct val="100000"/>
            </a:lnSpc>
            <a:spcBef>
              <a:spcPct val="0"/>
            </a:spcBef>
            <a:spcAft>
              <a:spcPct val="35000"/>
            </a:spcAft>
            <a:buNone/>
          </a:pPr>
          <a:r>
            <a:rPr lang="en-US" sz="1500" kern="1200" dirty="0"/>
            <a:t>We saw that stress and BMI were correlated, but our analysis did not allow us to determine the direction of causality.</a:t>
          </a:r>
        </a:p>
      </dsp:txBody>
      <dsp:txXfrm>
        <a:off x="1195351" y="1295712"/>
        <a:ext cx="5666428" cy="1034936"/>
      </dsp:txXfrm>
    </dsp:sp>
    <dsp:sp modelId="{BAEC6690-5344-466C-9A6B-C19D68C0655C}">
      <dsp:nvSpPr>
        <dsp:cNvPr id="0" name=""/>
        <dsp:cNvSpPr/>
      </dsp:nvSpPr>
      <dsp:spPr>
        <a:xfrm>
          <a:off x="0" y="2589383"/>
          <a:ext cx="6861780" cy="103493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10D974-B9F0-4445-A774-D9F534140C33}">
      <dsp:nvSpPr>
        <dsp:cNvPr id="0" name=""/>
        <dsp:cNvSpPr/>
      </dsp:nvSpPr>
      <dsp:spPr>
        <a:xfrm>
          <a:off x="313068" y="2822244"/>
          <a:ext cx="569215" cy="5692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0415FF-D5D4-4C67-8DBF-4D91546642AF}">
      <dsp:nvSpPr>
        <dsp:cNvPr id="0" name=""/>
        <dsp:cNvSpPr/>
      </dsp:nvSpPr>
      <dsp:spPr>
        <a:xfrm>
          <a:off x="1195351" y="2589383"/>
          <a:ext cx="5666428" cy="1034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531" tIns="109531" rIns="109531" bIns="109531" numCol="1" spcCol="1270" anchor="ctr" anchorCtr="0">
          <a:noAutofit/>
        </a:bodyPr>
        <a:lstStyle/>
        <a:p>
          <a:pPr marL="0" lvl="0" indent="0" algn="l" defTabSz="666750">
            <a:lnSpc>
              <a:spcPct val="100000"/>
            </a:lnSpc>
            <a:spcBef>
              <a:spcPct val="0"/>
            </a:spcBef>
            <a:spcAft>
              <a:spcPct val="35000"/>
            </a:spcAft>
            <a:buNone/>
          </a:pPr>
          <a:r>
            <a:rPr lang="en-US" sz="1500" kern="1200" dirty="0"/>
            <a:t>High stress levels corresponded with elevated heart rates.</a:t>
          </a:r>
        </a:p>
      </dsp:txBody>
      <dsp:txXfrm>
        <a:off x="1195351" y="2589383"/>
        <a:ext cx="5666428" cy="1034936"/>
      </dsp:txXfrm>
    </dsp:sp>
    <dsp:sp modelId="{0402A3DB-DBAA-407A-B083-0EFE9F350BEB}">
      <dsp:nvSpPr>
        <dsp:cNvPr id="0" name=""/>
        <dsp:cNvSpPr/>
      </dsp:nvSpPr>
      <dsp:spPr>
        <a:xfrm>
          <a:off x="0" y="3883054"/>
          <a:ext cx="6861780" cy="103493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35F70D-A47D-48D8-B926-475F9CE12ADD}">
      <dsp:nvSpPr>
        <dsp:cNvPr id="0" name=""/>
        <dsp:cNvSpPr/>
      </dsp:nvSpPr>
      <dsp:spPr>
        <a:xfrm>
          <a:off x="313068" y="4115915"/>
          <a:ext cx="569215" cy="5692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AD06AD-6ABC-403D-B5AC-F48B787CDD62}">
      <dsp:nvSpPr>
        <dsp:cNvPr id="0" name=""/>
        <dsp:cNvSpPr/>
      </dsp:nvSpPr>
      <dsp:spPr>
        <a:xfrm>
          <a:off x="1195351" y="3883054"/>
          <a:ext cx="5666428" cy="1034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531" tIns="109531" rIns="109531" bIns="109531" numCol="1" spcCol="1270" anchor="ctr" anchorCtr="0">
          <a:noAutofit/>
        </a:bodyPr>
        <a:lstStyle/>
        <a:p>
          <a:pPr marL="0" lvl="0" indent="0" algn="l" defTabSz="666750">
            <a:lnSpc>
              <a:spcPct val="100000"/>
            </a:lnSpc>
            <a:spcBef>
              <a:spcPct val="0"/>
            </a:spcBef>
            <a:spcAft>
              <a:spcPct val="35000"/>
            </a:spcAft>
            <a:buNone/>
          </a:pPr>
          <a:r>
            <a:rPr lang="en-US" sz="1500" kern="1200" dirty="0"/>
            <a:t>All this can lead to diseases, diabetes, sleeping disorders and poor health.</a:t>
          </a:r>
        </a:p>
      </dsp:txBody>
      <dsp:txXfrm>
        <a:off x="1195351" y="3883054"/>
        <a:ext cx="5666428" cy="103493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7031C0-7B3F-FA4C-A403-3E8B4E61F257}" type="datetimeFigureOut">
              <a:rPr lang="en-US" smtClean="0"/>
              <a:t>5/6/24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570CD3-02D0-364C-89D6-812724D6399D}" type="slidenum">
              <a:rPr lang="en-US" smtClean="0"/>
              <a:t>‹#›</a:t>
            </a:fld>
            <a:endParaRPr lang="en-US"/>
          </a:p>
        </p:txBody>
      </p:sp>
    </p:spTree>
    <p:extLst>
      <p:ext uri="{BB962C8B-B14F-4D97-AF65-F5344CB8AC3E}">
        <p14:creationId xmlns:p14="http://schemas.microsoft.com/office/powerpoint/2010/main" val="1708937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5/6/24</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9358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5/6/24</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41162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5/6/24</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25771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5/6/24</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521926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5/6/24</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9094331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5/6/24</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63135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5/6/24</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370282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5/6/24</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108501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5/6/24</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06681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5/6/24</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33339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5/6/24</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546505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5/6/24</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4038095463"/>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94" r:id="rId6"/>
    <p:sldLayoutId id="2147484189" r:id="rId7"/>
    <p:sldLayoutId id="2147484190" r:id="rId8"/>
    <p:sldLayoutId id="2147484191" r:id="rId9"/>
    <p:sldLayoutId id="2147484193" r:id="rId10"/>
    <p:sldLayoutId id="214748419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microsoft.com/office/2007/relationships/diagramDrawing" Target="../diagrams/drawing3.xml"/><Relationship Id="rId3" Type="http://schemas.microsoft.com/office/2007/relationships/hdphoto" Target="../media/hdphoto1.wdp"/><Relationship Id="rId7" Type="http://schemas.openxmlformats.org/officeDocument/2006/relationships/diagramColors" Target="../diagrams/colors3.xml"/><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F343B8-0BFE-A96E-828D-A9681FE870A1}"/>
              </a:ext>
            </a:extLst>
          </p:cNvPr>
          <p:cNvPicPr>
            <a:picLocks noChangeAspect="1"/>
          </p:cNvPicPr>
          <p:nvPr/>
        </p:nvPicPr>
        <p:blipFill rotWithShape="1">
          <a:blip r:embed="rId2"/>
          <a:srcRect l="5200"/>
          <a:stretch/>
        </p:blipFill>
        <p:spPr>
          <a:xfrm>
            <a:off x="-180285" y="10"/>
            <a:ext cx="8668492" cy="6857990"/>
          </a:xfrm>
          <a:prstGeom prst="rect">
            <a:avLst/>
          </a:prstGeom>
        </p:spPr>
      </p:pic>
      <p:sp>
        <p:nvSpPr>
          <p:cNvPr id="2" name="Title 1">
            <a:extLst>
              <a:ext uri="{FF2B5EF4-FFF2-40B4-BE49-F238E27FC236}">
                <a16:creationId xmlns:a16="http://schemas.microsoft.com/office/drawing/2014/main" id="{AC7536AF-4483-841B-5EAA-7892C775D1E7}"/>
              </a:ext>
            </a:extLst>
          </p:cNvPr>
          <p:cNvSpPr>
            <a:spLocks noGrp="1"/>
          </p:cNvSpPr>
          <p:nvPr>
            <p:ph type="ctrTitle"/>
          </p:nvPr>
        </p:nvSpPr>
        <p:spPr>
          <a:xfrm>
            <a:off x="7848600" y="1122363"/>
            <a:ext cx="4023360" cy="3204134"/>
          </a:xfrm>
        </p:spPr>
        <p:txBody>
          <a:bodyPr anchor="b">
            <a:normAutofit/>
          </a:bodyPr>
          <a:lstStyle/>
          <a:p>
            <a:r>
              <a:rPr lang="en-US" sz="4800" dirty="0"/>
              <a:t>OBESITY PREDICTION</a:t>
            </a:r>
          </a:p>
        </p:txBody>
      </p:sp>
      <p:sp>
        <p:nvSpPr>
          <p:cNvPr id="3" name="Subtitle 2">
            <a:extLst>
              <a:ext uri="{FF2B5EF4-FFF2-40B4-BE49-F238E27FC236}">
                <a16:creationId xmlns:a16="http://schemas.microsoft.com/office/drawing/2014/main" id="{F67CE10C-782B-3E33-7170-D950C578E01C}"/>
              </a:ext>
            </a:extLst>
          </p:cNvPr>
          <p:cNvSpPr>
            <a:spLocks noGrp="1"/>
          </p:cNvSpPr>
          <p:nvPr>
            <p:ph type="subTitle" idx="1"/>
          </p:nvPr>
        </p:nvSpPr>
        <p:spPr>
          <a:xfrm>
            <a:off x="7848600" y="4872922"/>
            <a:ext cx="4023360" cy="1208141"/>
          </a:xfrm>
        </p:spPr>
        <p:txBody>
          <a:bodyPr>
            <a:normAutofit/>
          </a:bodyPr>
          <a:lstStyle/>
          <a:p>
            <a:r>
              <a:rPr lang="en-US" sz="2000"/>
              <a:t>BY EVA BEYEBACH</a:t>
            </a:r>
          </a:p>
          <a:p>
            <a:r>
              <a:rPr lang="en-US" sz="2000"/>
              <a:t>MS-4203</a:t>
            </a:r>
          </a:p>
        </p:txBody>
      </p:sp>
    </p:spTree>
    <p:extLst>
      <p:ext uri="{BB962C8B-B14F-4D97-AF65-F5344CB8AC3E}">
        <p14:creationId xmlns:p14="http://schemas.microsoft.com/office/powerpoint/2010/main" val="2107596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Rectangle 26">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1" name="Rectangle 30">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Picture 14" descr="A graph of different colored bars&#10;&#10;Description automatically generated">
            <a:extLst>
              <a:ext uri="{FF2B5EF4-FFF2-40B4-BE49-F238E27FC236}">
                <a16:creationId xmlns:a16="http://schemas.microsoft.com/office/drawing/2014/main" id="{110826E9-0479-4E2C-9E3D-39C91F128DAB}"/>
              </a:ext>
            </a:extLst>
          </p:cNvPr>
          <p:cNvPicPr>
            <a:picLocks noChangeAspect="1"/>
          </p:cNvPicPr>
          <p:nvPr/>
        </p:nvPicPr>
        <p:blipFill>
          <a:blip r:embed="rId2"/>
          <a:stretch>
            <a:fillRect/>
          </a:stretch>
        </p:blipFill>
        <p:spPr>
          <a:xfrm>
            <a:off x="191773" y="1117851"/>
            <a:ext cx="6767797" cy="5740149"/>
          </a:xfrm>
          <a:prstGeom prst="rect">
            <a:avLst/>
          </a:prstGeom>
        </p:spPr>
      </p:pic>
      <p:sp>
        <p:nvSpPr>
          <p:cNvPr id="6" name="Title 1">
            <a:extLst>
              <a:ext uri="{FF2B5EF4-FFF2-40B4-BE49-F238E27FC236}">
                <a16:creationId xmlns:a16="http://schemas.microsoft.com/office/drawing/2014/main" id="{5B9DE33C-B68B-F6CD-AEAF-DCD853C640E8}"/>
              </a:ext>
            </a:extLst>
          </p:cNvPr>
          <p:cNvSpPr txBox="1">
            <a:spLocks/>
          </p:cNvSpPr>
          <p:nvPr/>
        </p:nvSpPr>
        <p:spPr>
          <a:xfrm>
            <a:off x="2128812" y="368348"/>
            <a:ext cx="7921834" cy="58782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800" dirty="0"/>
              <a:t>Data Visualization by BMI: Categorical Variables</a:t>
            </a:r>
          </a:p>
        </p:txBody>
      </p:sp>
      <p:pic>
        <p:nvPicPr>
          <p:cNvPr id="8" name="Picture 7">
            <a:extLst>
              <a:ext uri="{FF2B5EF4-FFF2-40B4-BE49-F238E27FC236}">
                <a16:creationId xmlns:a16="http://schemas.microsoft.com/office/drawing/2014/main" id="{E3F26CBC-6D76-702E-245E-C642A07C7F73}"/>
              </a:ext>
            </a:extLst>
          </p:cNvPr>
          <p:cNvPicPr>
            <a:picLocks noChangeAspect="1"/>
          </p:cNvPicPr>
          <p:nvPr/>
        </p:nvPicPr>
        <p:blipFill>
          <a:blip r:embed="rId3"/>
          <a:stretch>
            <a:fillRect/>
          </a:stretch>
        </p:blipFill>
        <p:spPr>
          <a:xfrm>
            <a:off x="7188426" y="2914650"/>
            <a:ext cx="4013200" cy="342900"/>
          </a:xfrm>
          <a:prstGeom prst="rect">
            <a:avLst/>
          </a:prstGeom>
        </p:spPr>
      </p:pic>
      <p:pic>
        <p:nvPicPr>
          <p:cNvPr id="11" name="Picture 10" descr="A white sheet with black text&#10;&#10;Description automatically generated">
            <a:extLst>
              <a:ext uri="{FF2B5EF4-FFF2-40B4-BE49-F238E27FC236}">
                <a16:creationId xmlns:a16="http://schemas.microsoft.com/office/drawing/2014/main" id="{1516B350-15BA-7FA5-730C-910B2A7055C8}"/>
              </a:ext>
            </a:extLst>
          </p:cNvPr>
          <p:cNvPicPr>
            <a:picLocks noChangeAspect="1"/>
          </p:cNvPicPr>
          <p:nvPr/>
        </p:nvPicPr>
        <p:blipFill rotWithShape="1">
          <a:blip r:embed="rId4"/>
          <a:srcRect r="27289"/>
          <a:stretch/>
        </p:blipFill>
        <p:spPr>
          <a:xfrm>
            <a:off x="6959570" y="3973321"/>
            <a:ext cx="4616173" cy="2018805"/>
          </a:xfrm>
          <a:prstGeom prst="rect">
            <a:avLst/>
          </a:prstGeom>
        </p:spPr>
      </p:pic>
      <p:sp>
        <p:nvSpPr>
          <p:cNvPr id="2" name="Frame 1">
            <a:extLst>
              <a:ext uri="{FF2B5EF4-FFF2-40B4-BE49-F238E27FC236}">
                <a16:creationId xmlns:a16="http://schemas.microsoft.com/office/drawing/2014/main" id="{93BB3A13-2646-52E6-AA56-684B390DB0CA}"/>
              </a:ext>
            </a:extLst>
          </p:cNvPr>
          <p:cNvSpPr/>
          <p:nvPr/>
        </p:nvSpPr>
        <p:spPr>
          <a:xfrm>
            <a:off x="11108724" y="4317794"/>
            <a:ext cx="491812" cy="35262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AADBD59F-450A-84B9-9C00-78751DD5BF54}"/>
              </a:ext>
            </a:extLst>
          </p:cNvPr>
          <p:cNvSpPr txBox="1"/>
          <p:nvPr/>
        </p:nvSpPr>
        <p:spPr>
          <a:xfrm>
            <a:off x="6959570" y="2042819"/>
            <a:ext cx="5529783"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Most of the Occupations, were people had overweight, have more women than men and vice versa</a:t>
            </a:r>
          </a:p>
        </p:txBody>
      </p:sp>
      <p:sp>
        <p:nvSpPr>
          <p:cNvPr id="4" name="TextBox 3">
            <a:extLst>
              <a:ext uri="{FF2B5EF4-FFF2-40B4-BE49-F238E27FC236}">
                <a16:creationId xmlns:a16="http://schemas.microsoft.com/office/drawing/2014/main" id="{C6458BE3-1F9B-3378-594E-4C155EA0910B}"/>
              </a:ext>
            </a:extLst>
          </p:cNvPr>
          <p:cNvSpPr txBox="1"/>
          <p:nvPr/>
        </p:nvSpPr>
        <p:spPr>
          <a:xfrm>
            <a:off x="251430" y="6334780"/>
            <a:ext cx="1422823" cy="461665"/>
          </a:xfrm>
          <a:prstGeom prst="rect">
            <a:avLst/>
          </a:prstGeom>
          <a:noFill/>
        </p:spPr>
        <p:txBody>
          <a:bodyPr wrap="square" rtlCol="0">
            <a:spAutoFit/>
          </a:bodyPr>
          <a:lstStyle/>
          <a:p>
            <a:r>
              <a:rPr lang="en-US" sz="1200" dirty="0"/>
              <a:t>0= Overweight</a:t>
            </a:r>
          </a:p>
          <a:p>
            <a:r>
              <a:rPr lang="en-US" sz="1200" dirty="0"/>
              <a:t>1= Normal</a:t>
            </a:r>
          </a:p>
        </p:txBody>
      </p:sp>
    </p:spTree>
    <p:extLst>
      <p:ext uri="{BB962C8B-B14F-4D97-AF65-F5344CB8AC3E}">
        <p14:creationId xmlns:p14="http://schemas.microsoft.com/office/powerpoint/2010/main" val="4101425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B29C7E-2244-6FBF-F5BC-D93A1ECD563F}"/>
              </a:ext>
            </a:extLst>
          </p:cNvPr>
          <p:cNvSpPr/>
          <p:nvPr/>
        </p:nvSpPr>
        <p:spPr>
          <a:xfrm>
            <a:off x="411479" y="620429"/>
            <a:ext cx="548640" cy="731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06AAD490-F33C-4839-4FF4-68F15171ED65}"/>
              </a:ext>
            </a:extLst>
          </p:cNvPr>
          <p:cNvSpPr txBox="1">
            <a:spLocks/>
          </p:cNvSpPr>
          <p:nvPr/>
        </p:nvSpPr>
        <p:spPr>
          <a:xfrm>
            <a:off x="2128812" y="368348"/>
            <a:ext cx="7921834" cy="58782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800" dirty="0"/>
              <a:t>Histograms for Numerical Values by BMI</a:t>
            </a:r>
          </a:p>
        </p:txBody>
      </p:sp>
      <p:pic>
        <p:nvPicPr>
          <p:cNvPr id="8" name="Picture 7" descr="A graph of a stress level&#10;&#10;Description automatically generated">
            <a:extLst>
              <a:ext uri="{FF2B5EF4-FFF2-40B4-BE49-F238E27FC236}">
                <a16:creationId xmlns:a16="http://schemas.microsoft.com/office/drawing/2014/main" id="{31091E78-B15F-EC14-8DA3-AD3E9DBDAD05}"/>
              </a:ext>
            </a:extLst>
          </p:cNvPr>
          <p:cNvPicPr>
            <a:picLocks noChangeAspect="1"/>
          </p:cNvPicPr>
          <p:nvPr/>
        </p:nvPicPr>
        <p:blipFill>
          <a:blip r:embed="rId2"/>
          <a:stretch>
            <a:fillRect/>
          </a:stretch>
        </p:blipFill>
        <p:spPr>
          <a:xfrm>
            <a:off x="3938674" y="1328355"/>
            <a:ext cx="3331874" cy="2356691"/>
          </a:xfrm>
          <a:prstGeom prst="rect">
            <a:avLst/>
          </a:prstGeom>
        </p:spPr>
      </p:pic>
      <p:pic>
        <p:nvPicPr>
          <p:cNvPr id="9" name="Picture 8" descr="A graph of heart rate&#10;&#10;Description automatically generated">
            <a:extLst>
              <a:ext uri="{FF2B5EF4-FFF2-40B4-BE49-F238E27FC236}">
                <a16:creationId xmlns:a16="http://schemas.microsoft.com/office/drawing/2014/main" id="{9B3DCED0-AFB9-38CA-5587-CB0DD3F58C5A}"/>
              </a:ext>
            </a:extLst>
          </p:cNvPr>
          <p:cNvPicPr>
            <a:picLocks noChangeAspect="1"/>
          </p:cNvPicPr>
          <p:nvPr/>
        </p:nvPicPr>
        <p:blipFill>
          <a:blip r:embed="rId3"/>
          <a:stretch>
            <a:fillRect/>
          </a:stretch>
        </p:blipFill>
        <p:spPr>
          <a:xfrm>
            <a:off x="7250498" y="1424314"/>
            <a:ext cx="3992256" cy="2244494"/>
          </a:xfrm>
          <a:prstGeom prst="rect">
            <a:avLst/>
          </a:prstGeom>
        </p:spPr>
      </p:pic>
      <p:pic>
        <p:nvPicPr>
          <p:cNvPr id="11" name="Picture 10" descr="A graph of quality and quality&#10;&#10;Description automatically generated">
            <a:extLst>
              <a:ext uri="{FF2B5EF4-FFF2-40B4-BE49-F238E27FC236}">
                <a16:creationId xmlns:a16="http://schemas.microsoft.com/office/drawing/2014/main" id="{F3C2FBD0-0D00-5290-57C5-D03499603A71}"/>
              </a:ext>
            </a:extLst>
          </p:cNvPr>
          <p:cNvPicPr>
            <a:picLocks noChangeAspect="1"/>
          </p:cNvPicPr>
          <p:nvPr/>
        </p:nvPicPr>
        <p:blipFill>
          <a:blip r:embed="rId4"/>
          <a:stretch>
            <a:fillRect/>
          </a:stretch>
        </p:blipFill>
        <p:spPr>
          <a:xfrm>
            <a:off x="604890" y="3685046"/>
            <a:ext cx="3428638" cy="2455009"/>
          </a:xfrm>
          <a:prstGeom prst="rect">
            <a:avLst/>
          </a:prstGeom>
        </p:spPr>
      </p:pic>
      <p:pic>
        <p:nvPicPr>
          <p:cNvPr id="13" name="Picture 12" descr="A graph of blood pressure&#10;&#10;Description automatically generated">
            <a:extLst>
              <a:ext uri="{FF2B5EF4-FFF2-40B4-BE49-F238E27FC236}">
                <a16:creationId xmlns:a16="http://schemas.microsoft.com/office/drawing/2014/main" id="{6423AE3E-B41B-368D-57DD-0C24D1D7B4F6}"/>
              </a:ext>
            </a:extLst>
          </p:cNvPr>
          <p:cNvPicPr>
            <a:picLocks noChangeAspect="1"/>
          </p:cNvPicPr>
          <p:nvPr/>
        </p:nvPicPr>
        <p:blipFill>
          <a:blip r:embed="rId5"/>
          <a:stretch>
            <a:fillRect/>
          </a:stretch>
        </p:blipFill>
        <p:spPr>
          <a:xfrm>
            <a:off x="3938674" y="3668808"/>
            <a:ext cx="3490838" cy="2412708"/>
          </a:xfrm>
          <a:prstGeom prst="rect">
            <a:avLst/>
          </a:prstGeom>
        </p:spPr>
      </p:pic>
      <p:pic>
        <p:nvPicPr>
          <p:cNvPr id="14" name="Picture 13" descr="A graph of different colored squares&#10;&#10;Description automatically generated">
            <a:extLst>
              <a:ext uri="{FF2B5EF4-FFF2-40B4-BE49-F238E27FC236}">
                <a16:creationId xmlns:a16="http://schemas.microsoft.com/office/drawing/2014/main" id="{DB0F44D3-9488-89E5-E8DB-B3A85543CD62}"/>
              </a:ext>
            </a:extLst>
          </p:cNvPr>
          <p:cNvPicPr>
            <a:picLocks noChangeAspect="1"/>
          </p:cNvPicPr>
          <p:nvPr/>
        </p:nvPicPr>
        <p:blipFill rotWithShape="1">
          <a:blip r:embed="rId6"/>
          <a:srcRect r="10183"/>
          <a:stretch/>
        </p:blipFill>
        <p:spPr>
          <a:xfrm>
            <a:off x="7429512" y="3531029"/>
            <a:ext cx="3716145" cy="2609026"/>
          </a:xfrm>
          <a:prstGeom prst="rect">
            <a:avLst/>
          </a:prstGeom>
        </p:spPr>
      </p:pic>
      <p:sp>
        <p:nvSpPr>
          <p:cNvPr id="15" name="TextBox 14">
            <a:extLst>
              <a:ext uri="{FF2B5EF4-FFF2-40B4-BE49-F238E27FC236}">
                <a16:creationId xmlns:a16="http://schemas.microsoft.com/office/drawing/2014/main" id="{706EAF9D-92F2-8597-4497-E38BD2CF58E7}"/>
              </a:ext>
            </a:extLst>
          </p:cNvPr>
          <p:cNvSpPr txBox="1"/>
          <p:nvPr/>
        </p:nvSpPr>
        <p:spPr>
          <a:xfrm>
            <a:off x="251430" y="6334780"/>
            <a:ext cx="1422823" cy="461665"/>
          </a:xfrm>
          <a:prstGeom prst="rect">
            <a:avLst/>
          </a:prstGeom>
          <a:noFill/>
        </p:spPr>
        <p:txBody>
          <a:bodyPr wrap="square" rtlCol="0">
            <a:spAutoFit/>
          </a:bodyPr>
          <a:lstStyle/>
          <a:p>
            <a:r>
              <a:rPr lang="en-US" sz="1200" dirty="0"/>
              <a:t>0= Overweight</a:t>
            </a:r>
          </a:p>
          <a:p>
            <a:r>
              <a:rPr lang="en-US" sz="1200" dirty="0"/>
              <a:t>1= Normal</a:t>
            </a:r>
          </a:p>
        </p:txBody>
      </p:sp>
      <p:pic>
        <p:nvPicPr>
          <p:cNvPr id="7" name="Picture 6" descr="A graph with red and blue bars&#10;&#10;Description automatically generated">
            <a:extLst>
              <a:ext uri="{FF2B5EF4-FFF2-40B4-BE49-F238E27FC236}">
                <a16:creationId xmlns:a16="http://schemas.microsoft.com/office/drawing/2014/main" id="{AC89343E-C86D-3E64-FC6F-16D456456F76}"/>
              </a:ext>
            </a:extLst>
          </p:cNvPr>
          <p:cNvPicPr>
            <a:picLocks noChangeAspect="1"/>
          </p:cNvPicPr>
          <p:nvPr/>
        </p:nvPicPr>
        <p:blipFill rotWithShape="1">
          <a:blip r:embed="rId7"/>
          <a:srcRect r="9435"/>
          <a:stretch/>
        </p:blipFill>
        <p:spPr>
          <a:xfrm>
            <a:off x="507793" y="1328355"/>
            <a:ext cx="3428638" cy="2423880"/>
          </a:xfrm>
          <a:prstGeom prst="rect">
            <a:avLst/>
          </a:prstGeom>
        </p:spPr>
      </p:pic>
    </p:spTree>
    <p:extLst>
      <p:ext uri="{BB962C8B-B14F-4D97-AF65-F5344CB8AC3E}">
        <p14:creationId xmlns:p14="http://schemas.microsoft.com/office/powerpoint/2010/main" val="1818915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B29C7E-2244-6FBF-F5BC-D93A1ECD563F}"/>
              </a:ext>
            </a:extLst>
          </p:cNvPr>
          <p:cNvSpPr/>
          <p:nvPr/>
        </p:nvSpPr>
        <p:spPr>
          <a:xfrm>
            <a:off x="411479" y="620429"/>
            <a:ext cx="548640" cy="731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0D714F-C328-C347-98A2-ED5BEC3EE58F}"/>
              </a:ext>
            </a:extLst>
          </p:cNvPr>
          <p:cNvSpPr txBox="1">
            <a:spLocks/>
          </p:cNvSpPr>
          <p:nvPr/>
        </p:nvSpPr>
        <p:spPr>
          <a:xfrm>
            <a:off x="2128812" y="368348"/>
            <a:ext cx="7921834" cy="58782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800" dirty="0"/>
              <a:t>Scatterplots for Numerical Values by BMI</a:t>
            </a:r>
          </a:p>
        </p:txBody>
      </p:sp>
      <p:pic>
        <p:nvPicPr>
          <p:cNvPr id="6" name="Picture 5" descr="A graph with red and blue dots&#10;&#10;Description automatically generated">
            <a:extLst>
              <a:ext uri="{FF2B5EF4-FFF2-40B4-BE49-F238E27FC236}">
                <a16:creationId xmlns:a16="http://schemas.microsoft.com/office/drawing/2014/main" id="{A49906D5-160F-299D-0D59-6459157A4C72}"/>
              </a:ext>
            </a:extLst>
          </p:cNvPr>
          <p:cNvPicPr>
            <a:picLocks noChangeAspect="1"/>
          </p:cNvPicPr>
          <p:nvPr/>
        </p:nvPicPr>
        <p:blipFill>
          <a:blip r:embed="rId2"/>
          <a:stretch>
            <a:fillRect/>
          </a:stretch>
        </p:blipFill>
        <p:spPr>
          <a:xfrm>
            <a:off x="618130" y="3757586"/>
            <a:ext cx="4398879" cy="3100414"/>
          </a:xfrm>
          <a:prstGeom prst="rect">
            <a:avLst/>
          </a:prstGeom>
        </p:spPr>
      </p:pic>
      <p:pic>
        <p:nvPicPr>
          <p:cNvPr id="7" name="Picture 6" descr="A graph with red and blue dots&#10;&#10;Description automatically generated">
            <a:extLst>
              <a:ext uri="{FF2B5EF4-FFF2-40B4-BE49-F238E27FC236}">
                <a16:creationId xmlns:a16="http://schemas.microsoft.com/office/drawing/2014/main" id="{5CC8F152-49ED-C428-7B21-07DAD6C74A46}"/>
              </a:ext>
            </a:extLst>
          </p:cNvPr>
          <p:cNvPicPr>
            <a:picLocks noChangeAspect="1"/>
          </p:cNvPicPr>
          <p:nvPr/>
        </p:nvPicPr>
        <p:blipFill>
          <a:blip r:embed="rId3"/>
          <a:stretch>
            <a:fillRect/>
          </a:stretch>
        </p:blipFill>
        <p:spPr>
          <a:xfrm>
            <a:off x="5807676" y="1237081"/>
            <a:ext cx="4817970" cy="3392834"/>
          </a:xfrm>
          <a:prstGeom prst="rect">
            <a:avLst/>
          </a:prstGeom>
        </p:spPr>
      </p:pic>
      <p:sp>
        <p:nvSpPr>
          <p:cNvPr id="12" name="TextBox 11">
            <a:extLst>
              <a:ext uri="{FF2B5EF4-FFF2-40B4-BE49-F238E27FC236}">
                <a16:creationId xmlns:a16="http://schemas.microsoft.com/office/drawing/2014/main" id="{D68F02A7-D23D-7379-7270-D7DEEAEE9D5F}"/>
              </a:ext>
            </a:extLst>
          </p:cNvPr>
          <p:cNvSpPr txBox="1"/>
          <p:nvPr/>
        </p:nvSpPr>
        <p:spPr>
          <a:xfrm>
            <a:off x="5807676" y="4959199"/>
            <a:ext cx="5270225" cy="1569660"/>
          </a:xfrm>
          <a:prstGeom prst="rect">
            <a:avLst/>
          </a:prstGeom>
          <a:noFill/>
        </p:spPr>
        <p:txBody>
          <a:bodyPr wrap="none" rtlCol="0">
            <a:spAutoFit/>
          </a:bodyPr>
          <a:lstStyle/>
          <a:p>
            <a:pPr marL="285750" indent="-285750">
              <a:buFont typeface="Arial" panose="020B0604020202020204" pitchFamily="34" charset="0"/>
              <a:buChar char="•"/>
            </a:pPr>
            <a:r>
              <a:rPr lang="en-US" sz="1600" dirty="0"/>
              <a:t>More </a:t>
            </a:r>
            <a:r>
              <a:rPr lang="en-US" sz="1600" dirty="0" err="1"/>
              <a:t>ActivityLevel</a:t>
            </a:r>
            <a:r>
              <a:rPr lang="en-US" sz="1600" dirty="0"/>
              <a:t>, reduce Stress Level and possible</a:t>
            </a:r>
          </a:p>
          <a:p>
            <a:r>
              <a:rPr lang="en-US" sz="1600" dirty="0"/>
              <a:t>      overweight</a:t>
            </a:r>
          </a:p>
          <a:p>
            <a:pPr marL="285750" indent="-285750">
              <a:buFont typeface="Arial" panose="020B0604020202020204" pitchFamily="34" charset="0"/>
              <a:buChar char="•"/>
            </a:pPr>
            <a:r>
              <a:rPr lang="en-US" sz="1600" dirty="0"/>
              <a:t>People with overweight tend to have higher HR</a:t>
            </a:r>
          </a:p>
          <a:p>
            <a:pPr marL="285750" indent="-285750">
              <a:buFont typeface="Arial" panose="020B0604020202020204" pitchFamily="34" charset="0"/>
              <a:buChar char="•"/>
            </a:pPr>
            <a:r>
              <a:rPr lang="en-US" sz="1600" dirty="0"/>
              <a:t>Higher </a:t>
            </a:r>
            <a:r>
              <a:rPr lang="en-US" sz="1600" dirty="0" err="1"/>
              <a:t>HeartRate</a:t>
            </a:r>
            <a:r>
              <a:rPr lang="en-US" sz="1600" dirty="0"/>
              <a:t> reduces Sleep Quality </a:t>
            </a:r>
          </a:p>
          <a:p>
            <a:pPr marL="285750" indent="-285750">
              <a:buFont typeface="Arial" panose="020B0604020202020204" pitchFamily="34" charset="0"/>
              <a:buChar char="•"/>
            </a:pPr>
            <a:r>
              <a:rPr lang="en-US" sz="1600" dirty="0"/>
              <a:t>As Blood Pressure increases overweight also </a:t>
            </a:r>
          </a:p>
          <a:p>
            <a:r>
              <a:rPr lang="en-US" sz="1600" dirty="0"/>
              <a:t>      increases</a:t>
            </a:r>
          </a:p>
        </p:txBody>
      </p:sp>
      <p:pic>
        <p:nvPicPr>
          <p:cNvPr id="16" name="Picture 15" descr="A graph with red and blue dots&#10;&#10;Description automatically generated">
            <a:extLst>
              <a:ext uri="{FF2B5EF4-FFF2-40B4-BE49-F238E27FC236}">
                <a16:creationId xmlns:a16="http://schemas.microsoft.com/office/drawing/2014/main" id="{B67D311F-A856-EB42-51DA-30EE40D3462A}"/>
              </a:ext>
            </a:extLst>
          </p:cNvPr>
          <p:cNvPicPr>
            <a:picLocks noChangeAspect="1"/>
          </p:cNvPicPr>
          <p:nvPr/>
        </p:nvPicPr>
        <p:blipFill>
          <a:blip r:embed="rId4"/>
          <a:stretch>
            <a:fillRect/>
          </a:stretch>
        </p:blipFill>
        <p:spPr>
          <a:xfrm>
            <a:off x="618130" y="1113513"/>
            <a:ext cx="4817970" cy="3060313"/>
          </a:xfrm>
          <a:prstGeom prst="rect">
            <a:avLst/>
          </a:prstGeom>
        </p:spPr>
      </p:pic>
      <p:sp>
        <p:nvSpPr>
          <p:cNvPr id="19" name="TextBox 18">
            <a:extLst>
              <a:ext uri="{FF2B5EF4-FFF2-40B4-BE49-F238E27FC236}">
                <a16:creationId xmlns:a16="http://schemas.microsoft.com/office/drawing/2014/main" id="{06C577FF-5B06-3A4C-C1C0-0D7069041ED8}"/>
              </a:ext>
            </a:extLst>
          </p:cNvPr>
          <p:cNvSpPr txBox="1"/>
          <p:nvPr/>
        </p:nvSpPr>
        <p:spPr>
          <a:xfrm>
            <a:off x="10366489" y="725337"/>
            <a:ext cx="1422823" cy="461665"/>
          </a:xfrm>
          <a:prstGeom prst="rect">
            <a:avLst/>
          </a:prstGeom>
          <a:noFill/>
        </p:spPr>
        <p:txBody>
          <a:bodyPr wrap="square" rtlCol="0">
            <a:spAutoFit/>
          </a:bodyPr>
          <a:lstStyle/>
          <a:p>
            <a:r>
              <a:rPr lang="en-US" sz="1200" dirty="0"/>
              <a:t>0= Overweight</a:t>
            </a:r>
          </a:p>
          <a:p>
            <a:r>
              <a:rPr lang="en-US" sz="1200" dirty="0"/>
              <a:t>1= Normal</a:t>
            </a:r>
          </a:p>
        </p:txBody>
      </p:sp>
    </p:spTree>
    <p:extLst>
      <p:ext uri="{BB962C8B-B14F-4D97-AF65-F5344CB8AC3E}">
        <p14:creationId xmlns:p14="http://schemas.microsoft.com/office/powerpoint/2010/main" val="1971621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red and blue dots&#10;&#10;Description automatically generated">
            <a:extLst>
              <a:ext uri="{FF2B5EF4-FFF2-40B4-BE49-F238E27FC236}">
                <a16:creationId xmlns:a16="http://schemas.microsoft.com/office/drawing/2014/main" id="{AB4F33B5-E63F-3B47-FE64-0151C2404D87}"/>
              </a:ext>
            </a:extLst>
          </p:cNvPr>
          <p:cNvPicPr>
            <a:picLocks noChangeAspect="1"/>
          </p:cNvPicPr>
          <p:nvPr/>
        </p:nvPicPr>
        <p:blipFill>
          <a:blip r:embed="rId2"/>
          <a:stretch>
            <a:fillRect/>
          </a:stretch>
        </p:blipFill>
        <p:spPr>
          <a:xfrm>
            <a:off x="602556" y="1487538"/>
            <a:ext cx="5493444" cy="3479675"/>
          </a:xfrm>
          <a:prstGeom prst="rect">
            <a:avLst/>
          </a:prstGeom>
        </p:spPr>
      </p:pic>
      <p:pic>
        <p:nvPicPr>
          <p:cNvPr id="5" name="Picture 4" descr="A graph with different colored dots&#10;&#10;Description automatically generated">
            <a:extLst>
              <a:ext uri="{FF2B5EF4-FFF2-40B4-BE49-F238E27FC236}">
                <a16:creationId xmlns:a16="http://schemas.microsoft.com/office/drawing/2014/main" id="{49A3214E-337A-48F2-EED7-2DFE1C43963E}"/>
              </a:ext>
            </a:extLst>
          </p:cNvPr>
          <p:cNvPicPr>
            <a:picLocks noChangeAspect="1"/>
          </p:cNvPicPr>
          <p:nvPr/>
        </p:nvPicPr>
        <p:blipFill>
          <a:blip r:embed="rId3"/>
          <a:stretch>
            <a:fillRect/>
          </a:stretch>
        </p:blipFill>
        <p:spPr>
          <a:xfrm>
            <a:off x="6524368" y="1363489"/>
            <a:ext cx="4497859" cy="3522693"/>
          </a:xfrm>
          <a:prstGeom prst="rect">
            <a:avLst/>
          </a:prstGeom>
        </p:spPr>
      </p:pic>
      <p:sp>
        <p:nvSpPr>
          <p:cNvPr id="8" name="TextBox 7">
            <a:extLst>
              <a:ext uri="{FF2B5EF4-FFF2-40B4-BE49-F238E27FC236}">
                <a16:creationId xmlns:a16="http://schemas.microsoft.com/office/drawing/2014/main" id="{1D5EE482-CB96-A14C-6914-41AA2BFDE616}"/>
              </a:ext>
            </a:extLst>
          </p:cNvPr>
          <p:cNvSpPr txBox="1"/>
          <p:nvPr/>
        </p:nvSpPr>
        <p:spPr>
          <a:xfrm>
            <a:off x="784564" y="5498581"/>
            <a:ext cx="3313921" cy="830997"/>
          </a:xfrm>
          <a:prstGeom prst="rect">
            <a:avLst/>
          </a:prstGeom>
          <a:noFill/>
        </p:spPr>
        <p:txBody>
          <a:bodyPr wrap="none" rtlCol="0">
            <a:spAutoFit/>
          </a:bodyPr>
          <a:lstStyle/>
          <a:p>
            <a:pPr marL="285750" indent="-285750">
              <a:buFont typeface="Arial" panose="020B0604020202020204" pitchFamily="34" charset="0"/>
              <a:buChar char="•"/>
            </a:pPr>
            <a:r>
              <a:rPr lang="en-US" sz="1600" dirty="0"/>
              <a:t>High BP and HR are correlated</a:t>
            </a:r>
          </a:p>
          <a:p>
            <a:r>
              <a:rPr lang="en-US" sz="1600" dirty="0"/>
              <a:t>     and produce Sleep Disorders</a:t>
            </a:r>
          </a:p>
          <a:p>
            <a:endParaRPr lang="en-US" sz="1600" dirty="0"/>
          </a:p>
        </p:txBody>
      </p:sp>
      <p:sp>
        <p:nvSpPr>
          <p:cNvPr id="9" name="TextBox 8">
            <a:extLst>
              <a:ext uri="{FF2B5EF4-FFF2-40B4-BE49-F238E27FC236}">
                <a16:creationId xmlns:a16="http://schemas.microsoft.com/office/drawing/2014/main" id="{C3B85184-F706-7AB2-A71C-996DB51BD61F}"/>
              </a:ext>
            </a:extLst>
          </p:cNvPr>
          <p:cNvSpPr txBox="1"/>
          <p:nvPr/>
        </p:nvSpPr>
        <p:spPr>
          <a:xfrm>
            <a:off x="6524368" y="5506692"/>
            <a:ext cx="4423070" cy="830997"/>
          </a:xfrm>
          <a:prstGeom prst="rect">
            <a:avLst/>
          </a:prstGeom>
          <a:noFill/>
        </p:spPr>
        <p:txBody>
          <a:bodyPr wrap="none" rtlCol="0">
            <a:spAutoFit/>
          </a:bodyPr>
          <a:lstStyle/>
          <a:p>
            <a:pPr marL="285750" indent="-285750">
              <a:buFont typeface="Arial" panose="020B0604020202020204" pitchFamily="34" charset="0"/>
              <a:buChar char="•"/>
            </a:pPr>
            <a:r>
              <a:rPr lang="en-US" sz="1600" dirty="0"/>
              <a:t>Higher </a:t>
            </a:r>
            <a:r>
              <a:rPr lang="en-US" sz="1600" dirty="0" err="1"/>
              <a:t>ActivityLevel</a:t>
            </a:r>
            <a:r>
              <a:rPr lang="en-US" sz="1600" dirty="0"/>
              <a:t> improves Quality and</a:t>
            </a:r>
          </a:p>
          <a:p>
            <a:r>
              <a:rPr lang="en-US" sz="1600" dirty="0"/>
              <a:t>     has less Sleep Disorders</a:t>
            </a:r>
          </a:p>
          <a:p>
            <a:endParaRPr lang="en-US" sz="1600" dirty="0"/>
          </a:p>
        </p:txBody>
      </p:sp>
      <p:sp>
        <p:nvSpPr>
          <p:cNvPr id="10" name="Rectangle 9">
            <a:extLst>
              <a:ext uri="{FF2B5EF4-FFF2-40B4-BE49-F238E27FC236}">
                <a16:creationId xmlns:a16="http://schemas.microsoft.com/office/drawing/2014/main" id="{CEB29C7E-2244-6FBF-F5BC-D93A1ECD563F}"/>
              </a:ext>
            </a:extLst>
          </p:cNvPr>
          <p:cNvSpPr/>
          <p:nvPr/>
        </p:nvSpPr>
        <p:spPr>
          <a:xfrm>
            <a:off x="411479" y="620429"/>
            <a:ext cx="548640" cy="731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B8679751-A4F7-9A1F-0CFF-3D53A51E8054}"/>
              </a:ext>
            </a:extLst>
          </p:cNvPr>
          <p:cNvSpPr txBox="1">
            <a:spLocks/>
          </p:cNvSpPr>
          <p:nvPr/>
        </p:nvSpPr>
        <p:spPr>
          <a:xfrm>
            <a:off x="2128812" y="368348"/>
            <a:ext cx="7921834" cy="58782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800" dirty="0"/>
              <a:t>Scatterplots for Numerical Values by Disorder</a:t>
            </a:r>
          </a:p>
        </p:txBody>
      </p:sp>
    </p:spTree>
    <p:extLst>
      <p:ext uri="{BB962C8B-B14F-4D97-AF65-F5344CB8AC3E}">
        <p14:creationId xmlns:p14="http://schemas.microsoft.com/office/powerpoint/2010/main" val="2107175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9E6EFEE-6516-482C-B143-F97F9BF89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DF0D2C0-CD0C-470C-8851-D8B2CC417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8766" y="3248002"/>
            <a:ext cx="5688917" cy="1913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 diagram of a level of awareness&#10;&#10;Description automatically generated with medium confidence">
            <a:extLst>
              <a:ext uri="{FF2B5EF4-FFF2-40B4-BE49-F238E27FC236}">
                <a16:creationId xmlns:a16="http://schemas.microsoft.com/office/drawing/2014/main" id="{027B2DC4-883D-5322-FB4F-F7472C8BFA83}"/>
              </a:ext>
            </a:extLst>
          </p:cNvPr>
          <p:cNvPicPr>
            <a:picLocks noChangeAspect="1"/>
          </p:cNvPicPr>
          <p:nvPr/>
        </p:nvPicPr>
        <p:blipFill rotWithShape="1">
          <a:blip r:embed="rId2"/>
          <a:srcRect l="7233" t="1462" b="2307"/>
          <a:stretch/>
        </p:blipFill>
        <p:spPr>
          <a:xfrm>
            <a:off x="5385656" y="704335"/>
            <a:ext cx="6447998" cy="5325762"/>
          </a:xfrm>
          <a:prstGeom prst="rect">
            <a:avLst/>
          </a:prstGeom>
        </p:spPr>
      </p:pic>
      <p:sp>
        <p:nvSpPr>
          <p:cNvPr id="4" name="TextBox 3">
            <a:extLst>
              <a:ext uri="{FF2B5EF4-FFF2-40B4-BE49-F238E27FC236}">
                <a16:creationId xmlns:a16="http://schemas.microsoft.com/office/drawing/2014/main" id="{6EADA0B9-EADA-710F-6692-BCD1CEFF8173}"/>
              </a:ext>
            </a:extLst>
          </p:cNvPr>
          <p:cNvSpPr txBox="1"/>
          <p:nvPr/>
        </p:nvSpPr>
        <p:spPr>
          <a:xfrm>
            <a:off x="649609" y="2172542"/>
            <a:ext cx="3636124" cy="2800767"/>
          </a:xfrm>
          <a:prstGeom prst="rect">
            <a:avLst/>
          </a:prstGeom>
          <a:noFill/>
        </p:spPr>
        <p:txBody>
          <a:bodyPr wrap="none" rtlCol="0">
            <a:spAutoFit/>
          </a:bodyPr>
          <a:lstStyle/>
          <a:p>
            <a:r>
              <a:rPr lang="en-US" sz="1600" dirty="0"/>
              <a:t>Highest positive Correlations:</a:t>
            </a:r>
          </a:p>
          <a:p>
            <a:pPr marL="285750" indent="-285750">
              <a:buFont typeface="Arial" panose="020B0604020202020204" pitchFamily="34" charset="0"/>
              <a:buChar char="•"/>
            </a:pPr>
            <a:r>
              <a:rPr lang="en-US" sz="1600" dirty="0"/>
              <a:t>Duration &amp; Quality (0.88)</a:t>
            </a:r>
          </a:p>
          <a:p>
            <a:pPr marL="285750" indent="-285750">
              <a:buFont typeface="Arial" panose="020B0604020202020204" pitchFamily="34" charset="0"/>
              <a:buChar char="•"/>
            </a:pPr>
            <a:r>
              <a:rPr lang="en-US" sz="1600" dirty="0" err="1"/>
              <a:t>DIstolyc</a:t>
            </a:r>
            <a:r>
              <a:rPr lang="en-US" sz="1600" dirty="0"/>
              <a:t>/Systolic &amp; Disorder (0.70)</a:t>
            </a:r>
          </a:p>
          <a:p>
            <a:pPr marL="285750" indent="-285750">
              <a:buFont typeface="Arial" panose="020B0604020202020204" pitchFamily="34" charset="0"/>
              <a:buChar char="•"/>
            </a:pPr>
            <a:r>
              <a:rPr lang="en-US" sz="1600" dirty="0" err="1"/>
              <a:t>HeartRate</a:t>
            </a:r>
            <a:r>
              <a:rPr lang="en-US" sz="1600" dirty="0"/>
              <a:t> &amp; </a:t>
            </a:r>
            <a:r>
              <a:rPr lang="en-US" sz="1600" dirty="0" err="1"/>
              <a:t>StresLevel</a:t>
            </a:r>
            <a:r>
              <a:rPr lang="en-US" sz="1600" dirty="0"/>
              <a:t> (0.67)</a:t>
            </a:r>
          </a:p>
          <a:p>
            <a:endParaRPr lang="en-US" sz="1600" dirty="0"/>
          </a:p>
          <a:p>
            <a:endParaRPr lang="en-US" sz="1600" dirty="0"/>
          </a:p>
          <a:p>
            <a:r>
              <a:rPr lang="en-US" sz="1600" dirty="0"/>
              <a:t>Highest negative Correlations:</a:t>
            </a:r>
          </a:p>
          <a:p>
            <a:pPr marL="285750" indent="-285750">
              <a:buFont typeface="Arial" panose="020B0604020202020204" pitchFamily="34" charset="0"/>
              <a:buChar char="•"/>
            </a:pPr>
            <a:r>
              <a:rPr lang="en-US" sz="1600" dirty="0"/>
              <a:t>Quality &amp; </a:t>
            </a:r>
            <a:r>
              <a:rPr lang="en-US" sz="1600" dirty="0" err="1"/>
              <a:t>StressLevel</a:t>
            </a:r>
            <a:r>
              <a:rPr lang="en-US" sz="1600" dirty="0"/>
              <a:t> (-0.89)</a:t>
            </a:r>
          </a:p>
          <a:p>
            <a:pPr marL="285750" indent="-285750">
              <a:buFont typeface="Arial" panose="020B0604020202020204" pitchFamily="34" charset="0"/>
              <a:buChar char="•"/>
            </a:pPr>
            <a:r>
              <a:rPr lang="en-US" sz="1600" dirty="0"/>
              <a:t>Duration &amp; </a:t>
            </a:r>
            <a:r>
              <a:rPr lang="en-US" sz="1600" dirty="0" err="1"/>
              <a:t>StressLevel</a:t>
            </a:r>
            <a:r>
              <a:rPr lang="en-US" sz="1600" dirty="0"/>
              <a:t> (-0.811)</a:t>
            </a:r>
          </a:p>
          <a:p>
            <a:pPr marL="285750" indent="-285750">
              <a:buFont typeface="Arial" panose="020B0604020202020204" pitchFamily="34" charset="0"/>
              <a:buChar char="•"/>
            </a:pPr>
            <a:r>
              <a:rPr lang="en-US" sz="1600" dirty="0"/>
              <a:t>Disorder &amp; BMI (-0.81)</a:t>
            </a:r>
          </a:p>
          <a:p>
            <a:pPr marL="285750" indent="-285750">
              <a:buFont typeface="Arial" panose="020B0604020202020204" pitchFamily="34" charset="0"/>
              <a:buChar char="•"/>
            </a:pPr>
            <a:r>
              <a:rPr lang="en-US" sz="1600" dirty="0"/>
              <a:t>BMI and </a:t>
            </a:r>
            <a:r>
              <a:rPr lang="en-US" sz="1600" dirty="0" err="1"/>
              <a:t>DIstolyc</a:t>
            </a:r>
            <a:r>
              <a:rPr lang="en-US" sz="1600" dirty="0"/>
              <a:t>/Systolic (-0.769)</a:t>
            </a:r>
          </a:p>
        </p:txBody>
      </p:sp>
      <p:sp>
        <p:nvSpPr>
          <p:cNvPr id="7" name="Title 1">
            <a:extLst>
              <a:ext uri="{FF2B5EF4-FFF2-40B4-BE49-F238E27FC236}">
                <a16:creationId xmlns:a16="http://schemas.microsoft.com/office/drawing/2014/main" id="{4DCBFAC7-12C6-00A7-A9C0-96E89384D814}"/>
              </a:ext>
            </a:extLst>
          </p:cNvPr>
          <p:cNvSpPr txBox="1">
            <a:spLocks/>
          </p:cNvSpPr>
          <p:nvPr/>
        </p:nvSpPr>
        <p:spPr>
          <a:xfrm>
            <a:off x="526041" y="533059"/>
            <a:ext cx="4056530"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800" dirty="0"/>
              <a:t>Correlation Matrix</a:t>
            </a:r>
          </a:p>
        </p:txBody>
      </p:sp>
    </p:spTree>
    <p:extLst>
      <p:ext uri="{BB962C8B-B14F-4D97-AF65-F5344CB8AC3E}">
        <p14:creationId xmlns:p14="http://schemas.microsoft.com/office/powerpoint/2010/main" val="1441477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Rectangle 22">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Rectangle 26">
            <a:extLst>
              <a:ext uri="{FF2B5EF4-FFF2-40B4-BE49-F238E27FC236}">
                <a16:creationId xmlns:a16="http://schemas.microsoft.com/office/drawing/2014/main" id="{26FF42C2-EA15-4154-B242-E98E88CED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a:extLst>
              <a:ext uri="{FF2B5EF4-FFF2-40B4-BE49-F238E27FC236}">
                <a16:creationId xmlns:a16="http://schemas.microsoft.com/office/drawing/2014/main" id="{D79DE9F7-28C4-4856-BA57-D696E124C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92741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851C46DE-0655-4985-C04C-00BA89D8B0FD}"/>
              </a:ext>
            </a:extLst>
          </p:cNvPr>
          <p:cNvSpPr txBox="1">
            <a:spLocks/>
          </p:cNvSpPr>
          <p:nvPr/>
        </p:nvSpPr>
        <p:spPr>
          <a:xfrm>
            <a:off x="838199" y="978408"/>
            <a:ext cx="4056530"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800" dirty="0"/>
              <a:t>Modelling: Logistic Regression</a:t>
            </a:r>
          </a:p>
        </p:txBody>
      </p:sp>
      <p:sp>
        <p:nvSpPr>
          <p:cNvPr id="31" name="Rectangle 30">
            <a:extLst>
              <a:ext uri="{FF2B5EF4-FFF2-40B4-BE49-F238E27FC236}">
                <a16:creationId xmlns:a16="http://schemas.microsoft.com/office/drawing/2014/main" id="{E1F9ED9C-121B-44C6-A308-5824769C4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4A5F8185-F27B-4E99-A06C-007336FE3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95865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2697938A-076A-BDC2-4DF2-1FF477263DCE}"/>
              </a:ext>
            </a:extLst>
          </p:cNvPr>
          <p:cNvSpPr txBox="1"/>
          <p:nvPr/>
        </p:nvSpPr>
        <p:spPr>
          <a:xfrm>
            <a:off x="838199" y="2359152"/>
            <a:ext cx="4056530" cy="3429000"/>
          </a:xfrm>
          <a:prstGeom prst="rect">
            <a:avLst/>
          </a:prstGeom>
        </p:spPr>
        <p:txBody>
          <a:bodyPr vert="horz" lIns="91440" tIns="45720" rIns="91440" bIns="45720" rtlCol="0">
            <a:normAutofit/>
          </a:bodyPr>
          <a:lstStyle/>
          <a:p>
            <a:pPr marL="285750" indent="-228600">
              <a:lnSpc>
                <a:spcPct val="110000"/>
              </a:lnSpc>
              <a:spcAft>
                <a:spcPts val="600"/>
              </a:spcAft>
              <a:buFont typeface="Arial" panose="020B0604020202020204" pitchFamily="34" charset="0"/>
              <a:buChar char="•"/>
            </a:pPr>
            <a:r>
              <a:rPr lang="en-US" sz="1600" dirty="0"/>
              <a:t>Predict weather someone will have overweight (0) or not(1)</a:t>
            </a:r>
          </a:p>
          <a:p>
            <a:pPr marL="285750" indent="-228600">
              <a:lnSpc>
                <a:spcPct val="110000"/>
              </a:lnSpc>
              <a:spcAft>
                <a:spcPts val="600"/>
              </a:spcAft>
              <a:buFont typeface="Arial" panose="020B0604020202020204" pitchFamily="34" charset="0"/>
              <a:buChar char="•"/>
            </a:pPr>
            <a:r>
              <a:rPr lang="en-US" sz="1600" dirty="0"/>
              <a:t>Dispersion for binomial family is taken to be 1 (normal weight)</a:t>
            </a:r>
          </a:p>
          <a:p>
            <a:pPr marL="285750" indent="-228600">
              <a:lnSpc>
                <a:spcPct val="110000"/>
              </a:lnSpc>
              <a:spcAft>
                <a:spcPts val="600"/>
              </a:spcAft>
              <a:buFont typeface="Arial" panose="020B0604020202020204" pitchFamily="34" charset="0"/>
              <a:buChar char="•"/>
            </a:pPr>
            <a:r>
              <a:rPr lang="en-US" sz="1600" dirty="0"/>
              <a:t>Small Coefficients</a:t>
            </a:r>
          </a:p>
          <a:p>
            <a:pPr marL="285750" indent="-228600">
              <a:lnSpc>
                <a:spcPct val="110000"/>
              </a:lnSpc>
              <a:spcAft>
                <a:spcPts val="600"/>
              </a:spcAft>
              <a:buFont typeface="Arial" panose="020B0604020202020204" pitchFamily="34" charset="0"/>
              <a:buChar char="•"/>
            </a:pPr>
            <a:r>
              <a:rPr lang="en-US" sz="1600" dirty="0"/>
              <a:t>Age, AL, SL and BP significant</a:t>
            </a:r>
          </a:p>
          <a:p>
            <a:pPr marL="285750" indent="-228600">
              <a:lnSpc>
                <a:spcPct val="110000"/>
              </a:lnSpc>
              <a:spcAft>
                <a:spcPts val="600"/>
              </a:spcAft>
              <a:buFont typeface="Arial" panose="020B0604020202020204" pitchFamily="34" charset="0"/>
              <a:buChar char="•"/>
            </a:pPr>
            <a:r>
              <a:rPr lang="en-US" sz="1600" dirty="0"/>
              <a:t>Less BP -&gt; Normal Weight  (-0.68)</a:t>
            </a:r>
          </a:p>
          <a:p>
            <a:pPr marL="285750" indent="-228600">
              <a:lnSpc>
                <a:spcPct val="110000"/>
              </a:lnSpc>
              <a:spcAft>
                <a:spcPts val="600"/>
              </a:spcAft>
              <a:buFont typeface="Arial" panose="020B0604020202020204" pitchFamily="34" charset="0"/>
              <a:buChar char="•"/>
            </a:pPr>
            <a:r>
              <a:rPr lang="en-US" sz="1600" dirty="0"/>
              <a:t>Less stress -&gt; Normal Weight (-0.82)</a:t>
            </a:r>
          </a:p>
          <a:p>
            <a:pPr marL="285750" indent="-228600">
              <a:lnSpc>
                <a:spcPct val="110000"/>
              </a:lnSpc>
              <a:spcAft>
                <a:spcPts val="600"/>
              </a:spcAft>
              <a:buFont typeface="Arial" panose="020B0604020202020204" pitchFamily="34" charset="0"/>
              <a:buChar char="•"/>
            </a:pPr>
            <a:r>
              <a:rPr lang="en-US" sz="1600" dirty="0"/>
              <a:t>More activity-&gt; Normal Weight </a:t>
            </a:r>
          </a:p>
        </p:txBody>
      </p:sp>
      <p:pic>
        <p:nvPicPr>
          <p:cNvPr id="14" name="Picture 13" descr="A close-up of a symbol&#10;&#10;Description automatically generated">
            <a:extLst>
              <a:ext uri="{FF2B5EF4-FFF2-40B4-BE49-F238E27FC236}">
                <a16:creationId xmlns:a16="http://schemas.microsoft.com/office/drawing/2014/main" id="{A680CBC3-E27D-053B-8195-237D163088BE}"/>
              </a:ext>
            </a:extLst>
          </p:cNvPr>
          <p:cNvPicPr>
            <a:picLocks noChangeAspect="1"/>
          </p:cNvPicPr>
          <p:nvPr/>
        </p:nvPicPr>
        <p:blipFill>
          <a:blip r:embed="rId2"/>
          <a:stretch>
            <a:fillRect/>
          </a:stretch>
        </p:blipFill>
        <p:spPr>
          <a:xfrm>
            <a:off x="5804872" y="1730252"/>
            <a:ext cx="700810" cy="488937"/>
          </a:xfrm>
          <a:prstGeom prst="rect">
            <a:avLst/>
          </a:prstGeom>
        </p:spPr>
      </p:pic>
      <p:pic>
        <p:nvPicPr>
          <p:cNvPr id="12" name="Picture 11">
            <a:extLst>
              <a:ext uri="{FF2B5EF4-FFF2-40B4-BE49-F238E27FC236}">
                <a16:creationId xmlns:a16="http://schemas.microsoft.com/office/drawing/2014/main" id="{9029C4AB-E8CE-AA44-E0B0-49323C29D120}"/>
              </a:ext>
            </a:extLst>
          </p:cNvPr>
          <p:cNvPicPr>
            <a:picLocks noChangeAspect="1"/>
          </p:cNvPicPr>
          <p:nvPr/>
        </p:nvPicPr>
        <p:blipFill>
          <a:blip r:embed="rId3"/>
          <a:stretch>
            <a:fillRect/>
          </a:stretch>
        </p:blipFill>
        <p:spPr>
          <a:xfrm>
            <a:off x="5765612" y="937428"/>
            <a:ext cx="5588189" cy="516907"/>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CE612D14-E33E-8CD1-6F8D-774305B2DA24}"/>
              </a:ext>
            </a:extLst>
          </p:cNvPr>
          <p:cNvPicPr>
            <a:picLocks noChangeAspect="1"/>
          </p:cNvPicPr>
          <p:nvPr/>
        </p:nvPicPr>
        <p:blipFill>
          <a:blip r:embed="rId4"/>
          <a:stretch>
            <a:fillRect/>
          </a:stretch>
        </p:blipFill>
        <p:spPr>
          <a:xfrm>
            <a:off x="5741102" y="2608077"/>
            <a:ext cx="5861894" cy="3548721"/>
          </a:xfrm>
          <a:prstGeom prst="rect">
            <a:avLst/>
          </a:prstGeom>
        </p:spPr>
      </p:pic>
    </p:spTree>
    <p:extLst>
      <p:ext uri="{BB962C8B-B14F-4D97-AF65-F5344CB8AC3E}">
        <p14:creationId xmlns:p14="http://schemas.microsoft.com/office/powerpoint/2010/main" val="2544264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Rectangle 22">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Rectangle 26">
            <a:extLst>
              <a:ext uri="{FF2B5EF4-FFF2-40B4-BE49-F238E27FC236}">
                <a16:creationId xmlns:a16="http://schemas.microsoft.com/office/drawing/2014/main" id="{26FF42C2-EA15-4154-B242-E98E88CED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a:extLst>
              <a:ext uri="{FF2B5EF4-FFF2-40B4-BE49-F238E27FC236}">
                <a16:creationId xmlns:a16="http://schemas.microsoft.com/office/drawing/2014/main" id="{D79DE9F7-28C4-4856-BA57-D696E124C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92741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851C46DE-0655-4985-C04C-00BA89D8B0FD}"/>
              </a:ext>
            </a:extLst>
          </p:cNvPr>
          <p:cNvSpPr txBox="1">
            <a:spLocks/>
          </p:cNvSpPr>
          <p:nvPr/>
        </p:nvSpPr>
        <p:spPr>
          <a:xfrm>
            <a:off x="838199" y="978408"/>
            <a:ext cx="4056530"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800"/>
              <a:t>Modelling: Logistic Regression</a:t>
            </a:r>
          </a:p>
        </p:txBody>
      </p:sp>
      <p:sp>
        <p:nvSpPr>
          <p:cNvPr id="31" name="Rectangle 30">
            <a:extLst>
              <a:ext uri="{FF2B5EF4-FFF2-40B4-BE49-F238E27FC236}">
                <a16:creationId xmlns:a16="http://schemas.microsoft.com/office/drawing/2014/main" id="{E1F9ED9C-121B-44C6-A308-5824769C4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4A5F8185-F27B-4E99-A06C-007336FE3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95865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2697938A-076A-BDC2-4DF2-1FF477263DCE}"/>
              </a:ext>
            </a:extLst>
          </p:cNvPr>
          <p:cNvSpPr txBox="1"/>
          <p:nvPr/>
        </p:nvSpPr>
        <p:spPr>
          <a:xfrm>
            <a:off x="838199" y="2359152"/>
            <a:ext cx="4056530" cy="3429000"/>
          </a:xfrm>
          <a:prstGeom prst="rect">
            <a:avLst/>
          </a:prstGeom>
        </p:spPr>
        <p:txBody>
          <a:bodyPr vert="horz" lIns="91440" tIns="45720" rIns="91440" bIns="45720" rtlCol="0">
            <a:normAutofit/>
          </a:bodyPr>
          <a:lstStyle/>
          <a:p>
            <a:pPr marL="285750" indent="-228600">
              <a:lnSpc>
                <a:spcPct val="110000"/>
              </a:lnSpc>
              <a:spcAft>
                <a:spcPts val="600"/>
              </a:spcAft>
              <a:buFont typeface="Arial" panose="020B0604020202020204" pitchFamily="34" charset="0"/>
              <a:buChar char="•"/>
            </a:pPr>
            <a:r>
              <a:rPr lang="en-US" sz="1600" dirty="0"/>
              <a:t>Predict on Testing Set</a:t>
            </a:r>
          </a:p>
          <a:p>
            <a:pPr marL="285750" indent="-228600">
              <a:lnSpc>
                <a:spcPct val="110000"/>
              </a:lnSpc>
              <a:spcAft>
                <a:spcPts val="600"/>
              </a:spcAft>
              <a:buFont typeface="Arial" panose="020B0604020202020204" pitchFamily="34" charset="0"/>
              <a:buChar char="•"/>
            </a:pPr>
            <a:r>
              <a:rPr lang="en-US" sz="1600" dirty="0"/>
              <a:t>Accuracy: 94.69%</a:t>
            </a:r>
          </a:p>
          <a:p>
            <a:pPr marL="342900" indent="-285750">
              <a:lnSpc>
                <a:spcPct val="110000"/>
              </a:lnSpc>
              <a:spcAft>
                <a:spcPts val="600"/>
              </a:spcAft>
              <a:buFont typeface="Arial" panose="020B0604020202020204" pitchFamily="34" charset="0"/>
              <a:buChar char="•"/>
            </a:pPr>
            <a:r>
              <a:rPr lang="en-US" sz="1600" dirty="0"/>
              <a:t>Sensitivity: 91.30%</a:t>
            </a:r>
          </a:p>
          <a:p>
            <a:pPr marL="342900" indent="-285750">
              <a:lnSpc>
                <a:spcPct val="110000"/>
              </a:lnSpc>
              <a:spcAft>
                <a:spcPts val="600"/>
              </a:spcAft>
              <a:buFont typeface="Arial" panose="020B0604020202020204" pitchFamily="34" charset="0"/>
              <a:buChar char="•"/>
            </a:pPr>
            <a:r>
              <a:rPr lang="en-US" sz="1600" dirty="0"/>
              <a:t>Specificity: 97.01% </a:t>
            </a:r>
          </a:p>
          <a:p>
            <a:pPr marL="342900" indent="-285750">
              <a:lnSpc>
                <a:spcPct val="110000"/>
              </a:lnSpc>
              <a:spcAft>
                <a:spcPts val="600"/>
              </a:spcAft>
              <a:buFont typeface="Arial" panose="020B0604020202020204" pitchFamily="34" charset="0"/>
              <a:buChar char="•"/>
            </a:pPr>
            <a:r>
              <a:rPr lang="en-US" sz="1600" dirty="0"/>
              <a:t>Identifies better normal weight</a:t>
            </a:r>
            <a:br>
              <a:rPr lang="en-US" sz="1600" dirty="0"/>
            </a:br>
            <a:endParaRPr lang="en-US" sz="1600" dirty="0"/>
          </a:p>
        </p:txBody>
      </p:sp>
      <p:pic>
        <p:nvPicPr>
          <p:cNvPr id="5" name="Picture 4" descr="A white background with black text&#10;&#10;Description automatically generated">
            <a:extLst>
              <a:ext uri="{FF2B5EF4-FFF2-40B4-BE49-F238E27FC236}">
                <a16:creationId xmlns:a16="http://schemas.microsoft.com/office/drawing/2014/main" id="{4B1986EE-47D3-A4FC-84BD-B51909E4995E}"/>
              </a:ext>
            </a:extLst>
          </p:cNvPr>
          <p:cNvPicPr>
            <a:picLocks noChangeAspect="1"/>
          </p:cNvPicPr>
          <p:nvPr/>
        </p:nvPicPr>
        <p:blipFill>
          <a:blip r:embed="rId2"/>
          <a:stretch>
            <a:fillRect/>
          </a:stretch>
        </p:blipFill>
        <p:spPr>
          <a:xfrm>
            <a:off x="5791212" y="690521"/>
            <a:ext cx="3314864" cy="1668631"/>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31D28C3D-0253-52C0-F74F-63ECFF4325C4}"/>
              </a:ext>
            </a:extLst>
          </p:cNvPr>
          <p:cNvPicPr>
            <a:picLocks noChangeAspect="1"/>
          </p:cNvPicPr>
          <p:nvPr/>
        </p:nvPicPr>
        <p:blipFill rotWithShape="1">
          <a:blip r:embed="rId3"/>
          <a:srcRect l="-647" t="3389" r="706" b="-12"/>
          <a:stretch/>
        </p:blipFill>
        <p:spPr>
          <a:xfrm>
            <a:off x="7644011" y="2011681"/>
            <a:ext cx="4013733" cy="4117864"/>
          </a:xfrm>
          <a:prstGeom prst="rect">
            <a:avLst/>
          </a:prstGeom>
        </p:spPr>
      </p:pic>
    </p:spTree>
    <p:extLst>
      <p:ext uri="{BB962C8B-B14F-4D97-AF65-F5344CB8AC3E}">
        <p14:creationId xmlns:p14="http://schemas.microsoft.com/office/powerpoint/2010/main" val="10633922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Rectangle 21">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Rectangle 25">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itle 1">
            <a:extLst>
              <a:ext uri="{FF2B5EF4-FFF2-40B4-BE49-F238E27FC236}">
                <a16:creationId xmlns:a16="http://schemas.microsoft.com/office/drawing/2014/main" id="{D0ADF34D-594E-9A61-CFA1-EE5673804B4B}"/>
              </a:ext>
            </a:extLst>
          </p:cNvPr>
          <p:cNvSpPr txBox="1">
            <a:spLocks/>
          </p:cNvSpPr>
          <p:nvPr/>
        </p:nvSpPr>
        <p:spPr>
          <a:xfrm>
            <a:off x="838200" y="468403"/>
            <a:ext cx="10509504" cy="10769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600" dirty="0"/>
              <a:t>Modelling: Decision Tree</a:t>
            </a:r>
          </a:p>
        </p:txBody>
      </p:sp>
      <p:pic>
        <p:nvPicPr>
          <p:cNvPr id="8" name="Picture 7">
            <a:extLst>
              <a:ext uri="{FF2B5EF4-FFF2-40B4-BE49-F238E27FC236}">
                <a16:creationId xmlns:a16="http://schemas.microsoft.com/office/drawing/2014/main" id="{FCF1CDE3-82D4-F8B6-678F-4CE2B3BEC91A}"/>
              </a:ext>
            </a:extLst>
          </p:cNvPr>
          <p:cNvPicPr>
            <a:picLocks noChangeAspect="1"/>
          </p:cNvPicPr>
          <p:nvPr/>
        </p:nvPicPr>
        <p:blipFill rotWithShape="1">
          <a:blip r:embed="rId2"/>
          <a:srcRect t="6600"/>
          <a:stretch/>
        </p:blipFill>
        <p:spPr>
          <a:xfrm>
            <a:off x="765177" y="1663263"/>
            <a:ext cx="4450480" cy="912461"/>
          </a:xfrm>
          <a:prstGeom prst="rect">
            <a:avLst/>
          </a:prstGeom>
        </p:spPr>
      </p:pic>
      <p:pic>
        <p:nvPicPr>
          <p:cNvPr id="17" name="Picture 16" descr="A black letter with dots&#10;&#10;Description automatically generated">
            <a:extLst>
              <a:ext uri="{FF2B5EF4-FFF2-40B4-BE49-F238E27FC236}">
                <a16:creationId xmlns:a16="http://schemas.microsoft.com/office/drawing/2014/main" id="{26530761-AC01-9376-8674-38011F105F48}"/>
              </a:ext>
            </a:extLst>
          </p:cNvPr>
          <p:cNvPicPr>
            <a:picLocks noChangeAspect="1"/>
          </p:cNvPicPr>
          <p:nvPr/>
        </p:nvPicPr>
        <p:blipFill rotWithShape="1">
          <a:blip r:embed="rId3"/>
          <a:srcRect l="7176" t="7861"/>
          <a:stretch/>
        </p:blipFill>
        <p:spPr>
          <a:xfrm>
            <a:off x="792016" y="5337432"/>
            <a:ext cx="1881405" cy="279407"/>
          </a:xfrm>
          <a:prstGeom prst="rect">
            <a:avLst/>
          </a:prstGeom>
        </p:spPr>
      </p:pic>
      <p:pic>
        <p:nvPicPr>
          <p:cNvPr id="21" name="Picture 20" descr="A diagram of a diagram&#10;&#10;Description automatically generated">
            <a:extLst>
              <a:ext uri="{FF2B5EF4-FFF2-40B4-BE49-F238E27FC236}">
                <a16:creationId xmlns:a16="http://schemas.microsoft.com/office/drawing/2014/main" id="{2631EDC1-1052-6DAD-9251-7F447D88B49A}"/>
              </a:ext>
            </a:extLst>
          </p:cNvPr>
          <p:cNvPicPr>
            <a:picLocks noChangeAspect="1"/>
          </p:cNvPicPr>
          <p:nvPr/>
        </p:nvPicPr>
        <p:blipFill>
          <a:blip r:embed="rId4"/>
          <a:stretch>
            <a:fillRect/>
          </a:stretch>
        </p:blipFill>
        <p:spPr>
          <a:xfrm>
            <a:off x="4057068" y="2312957"/>
            <a:ext cx="7774035" cy="4242401"/>
          </a:xfrm>
          <a:prstGeom prst="rect">
            <a:avLst/>
          </a:prstGeom>
        </p:spPr>
      </p:pic>
      <p:pic>
        <p:nvPicPr>
          <p:cNvPr id="18" name="Picture 17" descr="A close-up of black text&#10;&#10;Description automatically generated">
            <a:extLst>
              <a:ext uri="{FF2B5EF4-FFF2-40B4-BE49-F238E27FC236}">
                <a16:creationId xmlns:a16="http://schemas.microsoft.com/office/drawing/2014/main" id="{5C1B7818-981E-7B6B-56DA-E5B108DC7E04}"/>
              </a:ext>
            </a:extLst>
          </p:cNvPr>
          <p:cNvPicPr>
            <a:picLocks noChangeAspect="1"/>
          </p:cNvPicPr>
          <p:nvPr/>
        </p:nvPicPr>
        <p:blipFill rotWithShape="1">
          <a:blip r:embed="rId5"/>
          <a:srcRect l="4172" t="1376" b="-1"/>
          <a:stretch/>
        </p:blipFill>
        <p:spPr>
          <a:xfrm>
            <a:off x="792016" y="5624856"/>
            <a:ext cx="2052499" cy="520137"/>
          </a:xfrm>
          <a:prstGeom prst="rect">
            <a:avLst/>
          </a:prstGeom>
        </p:spPr>
      </p:pic>
      <p:pic>
        <p:nvPicPr>
          <p:cNvPr id="13" name="Picture 12" descr="A close-up of a text&#10;&#10;Description automatically generated">
            <a:extLst>
              <a:ext uri="{FF2B5EF4-FFF2-40B4-BE49-F238E27FC236}">
                <a16:creationId xmlns:a16="http://schemas.microsoft.com/office/drawing/2014/main" id="{CC28759F-2D13-13AC-519F-3F02B68D4B28}"/>
              </a:ext>
            </a:extLst>
          </p:cNvPr>
          <p:cNvPicPr>
            <a:picLocks noChangeAspect="1"/>
          </p:cNvPicPr>
          <p:nvPr/>
        </p:nvPicPr>
        <p:blipFill>
          <a:blip r:embed="rId6"/>
          <a:stretch>
            <a:fillRect/>
          </a:stretch>
        </p:blipFill>
        <p:spPr>
          <a:xfrm>
            <a:off x="739849" y="2776783"/>
            <a:ext cx="5184519" cy="859365"/>
          </a:xfrm>
          <a:prstGeom prst="rect">
            <a:avLst/>
          </a:prstGeom>
        </p:spPr>
      </p:pic>
      <p:sp>
        <p:nvSpPr>
          <p:cNvPr id="12" name="TextBox 11">
            <a:extLst>
              <a:ext uri="{FF2B5EF4-FFF2-40B4-BE49-F238E27FC236}">
                <a16:creationId xmlns:a16="http://schemas.microsoft.com/office/drawing/2014/main" id="{3398C7E3-1E5C-DC69-5363-82D6C03B007B}"/>
              </a:ext>
            </a:extLst>
          </p:cNvPr>
          <p:cNvSpPr txBox="1"/>
          <p:nvPr/>
        </p:nvSpPr>
        <p:spPr>
          <a:xfrm>
            <a:off x="8177168" y="2185900"/>
            <a:ext cx="2479974" cy="341632"/>
          </a:xfrm>
          <a:prstGeom prst="rect">
            <a:avLst/>
          </a:prstGeom>
          <a:noFill/>
        </p:spPr>
        <p:txBody>
          <a:bodyPr wrap="none" rtlCol="0">
            <a:spAutoFit/>
          </a:bodyPr>
          <a:lstStyle/>
          <a:p>
            <a:pPr defTabSz="822960">
              <a:spcAft>
                <a:spcPts val="600"/>
              </a:spcAft>
            </a:pPr>
            <a:r>
              <a:rPr lang="en-US" sz="1620" dirty="0"/>
              <a:t>Unpruned </a:t>
            </a:r>
            <a:r>
              <a:rPr lang="en-US" sz="1620" kern="1200" dirty="0">
                <a:solidFill>
                  <a:schemeClr val="tx1"/>
                </a:solidFill>
                <a:latin typeface="+mn-lt"/>
                <a:ea typeface="+mn-ea"/>
                <a:cs typeface="+mn-cs"/>
              </a:rPr>
              <a:t>Decision Tree</a:t>
            </a:r>
            <a:endParaRPr lang="en-US" dirty="0"/>
          </a:p>
        </p:txBody>
      </p:sp>
      <p:pic>
        <p:nvPicPr>
          <p:cNvPr id="15" name="Picture 14" descr="A screenshot of a computer code&#10;&#10;Description automatically generated">
            <a:extLst>
              <a:ext uri="{FF2B5EF4-FFF2-40B4-BE49-F238E27FC236}">
                <a16:creationId xmlns:a16="http://schemas.microsoft.com/office/drawing/2014/main" id="{4A8FA99B-41EF-9F64-1C45-9393C571FDB7}"/>
              </a:ext>
            </a:extLst>
          </p:cNvPr>
          <p:cNvPicPr>
            <a:picLocks noChangeAspect="1"/>
          </p:cNvPicPr>
          <p:nvPr/>
        </p:nvPicPr>
        <p:blipFill rotWithShape="1">
          <a:blip r:embed="rId7"/>
          <a:srcRect t="4691"/>
          <a:stretch/>
        </p:blipFill>
        <p:spPr>
          <a:xfrm>
            <a:off x="739849" y="3857104"/>
            <a:ext cx="5022388" cy="1212242"/>
          </a:xfrm>
          <a:prstGeom prst="rect">
            <a:avLst/>
          </a:prstGeom>
        </p:spPr>
      </p:pic>
    </p:spTree>
    <p:extLst>
      <p:ext uri="{BB962C8B-B14F-4D97-AF65-F5344CB8AC3E}">
        <p14:creationId xmlns:p14="http://schemas.microsoft.com/office/powerpoint/2010/main" val="14121167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Rectangle 21">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Rectangle 25">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itle 1">
            <a:extLst>
              <a:ext uri="{FF2B5EF4-FFF2-40B4-BE49-F238E27FC236}">
                <a16:creationId xmlns:a16="http://schemas.microsoft.com/office/drawing/2014/main" id="{D0ADF34D-594E-9A61-CFA1-EE5673804B4B}"/>
              </a:ext>
            </a:extLst>
          </p:cNvPr>
          <p:cNvSpPr txBox="1">
            <a:spLocks/>
          </p:cNvSpPr>
          <p:nvPr/>
        </p:nvSpPr>
        <p:spPr>
          <a:xfrm>
            <a:off x="838200" y="468403"/>
            <a:ext cx="10509504" cy="10769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600" dirty="0"/>
              <a:t>Modelling: Decision Tree</a:t>
            </a:r>
          </a:p>
        </p:txBody>
      </p:sp>
      <p:pic>
        <p:nvPicPr>
          <p:cNvPr id="6" name="Picture 5" descr="A black letter with dots&#10;&#10;Description automatically generated">
            <a:extLst>
              <a:ext uri="{FF2B5EF4-FFF2-40B4-BE49-F238E27FC236}">
                <a16:creationId xmlns:a16="http://schemas.microsoft.com/office/drawing/2014/main" id="{05A4C714-E463-32D8-F432-5C5185CD916C}"/>
              </a:ext>
            </a:extLst>
          </p:cNvPr>
          <p:cNvPicPr>
            <a:picLocks noChangeAspect="1"/>
          </p:cNvPicPr>
          <p:nvPr/>
        </p:nvPicPr>
        <p:blipFill rotWithShape="1">
          <a:blip r:embed="rId2"/>
          <a:srcRect l="7176" t="7861"/>
          <a:stretch/>
        </p:blipFill>
        <p:spPr>
          <a:xfrm>
            <a:off x="985685" y="5364344"/>
            <a:ext cx="1881405" cy="279407"/>
          </a:xfrm>
          <a:prstGeom prst="rect">
            <a:avLst/>
          </a:prstGeom>
        </p:spPr>
      </p:pic>
      <p:pic>
        <p:nvPicPr>
          <p:cNvPr id="9" name="Picture 8" descr="A close-up of black text&#10;&#10;Description automatically generated">
            <a:extLst>
              <a:ext uri="{FF2B5EF4-FFF2-40B4-BE49-F238E27FC236}">
                <a16:creationId xmlns:a16="http://schemas.microsoft.com/office/drawing/2014/main" id="{06838D41-716E-1495-945B-05028A3D93C6}"/>
              </a:ext>
            </a:extLst>
          </p:cNvPr>
          <p:cNvPicPr>
            <a:picLocks noChangeAspect="1"/>
          </p:cNvPicPr>
          <p:nvPr/>
        </p:nvPicPr>
        <p:blipFill rotWithShape="1">
          <a:blip r:embed="rId3"/>
          <a:srcRect l="4172" t="1376" b="-1"/>
          <a:stretch/>
        </p:blipFill>
        <p:spPr>
          <a:xfrm>
            <a:off x="985685" y="5643751"/>
            <a:ext cx="2052499" cy="520137"/>
          </a:xfrm>
          <a:prstGeom prst="rect">
            <a:avLst/>
          </a:prstGeom>
        </p:spPr>
      </p:pic>
      <p:pic>
        <p:nvPicPr>
          <p:cNvPr id="10" name="Picture 9" descr="A diagram of a person's life cycle&#10;&#10;Description automatically generated">
            <a:extLst>
              <a:ext uri="{FF2B5EF4-FFF2-40B4-BE49-F238E27FC236}">
                <a16:creationId xmlns:a16="http://schemas.microsoft.com/office/drawing/2014/main" id="{C6A2A6AD-999A-9A4B-C397-441B4C612475}"/>
              </a:ext>
            </a:extLst>
          </p:cNvPr>
          <p:cNvPicPr>
            <a:picLocks noChangeAspect="1"/>
          </p:cNvPicPr>
          <p:nvPr/>
        </p:nvPicPr>
        <p:blipFill rotWithShape="1">
          <a:blip r:embed="rId4"/>
          <a:srcRect l="1516" t="5907" r="-915" b="-714"/>
          <a:stretch/>
        </p:blipFill>
        <p:spPr>
          <a:xfrm>
            <a:off x="4168060" y="2694723"/>
            <a:ext cx="8163291" cy="3678439"/>
          </a:xfrm>
          <a:prstGeom prst="rect">
            <a:avLst/>
          </a:prstGeom>
        </p:spPr>
      </p:pic>
      <p:sp>
        <p:nvSpPr>
          <p:cNvPr id="12" name="TextBox 11">
            <a:extLst>
              <a:ext uri="{FF2B5EF4-FFF2-40B4-BE49-F238E27FC236}">
                <a16:creationId xmlns:a16="http://schemas.microsoft.com/office/drawing/2014/main" id="{3398C7E3-1E5C-DC69-5363-82D6C03B007B}"/>
              </a:ext>
            </a:extLst>
          </p:cNvPr>
          <p:cNvSpPr txBox="1"/>
          <p:nvPr/>
        </p:nvSpPr>
        <p:spPr>
          <a:xfrm>
            <a:off x="7445256" y="2179990"/>
            <a:ext cx="2191113" cy="341632"/>
          </a:xfrm>
          <a:prstGeom prst="rect">
            <a:avLst/>
          </a:prstGeom>
          <a:noFill/>
        </p:spPr>
        <p:txBody>
          <a:bodyPr wrap="none" rtlCol="0">
            <a:spAutoFit/>
          </a:bodyPr>
          <a:lstStyle/>
          <a:p>
            <a:pPr defTabSz="822960">
              <a:spcAft>
                <a:spcPts val="600"/>
              </a:spcAft>
            </a:pPr>
            <a:r>
              <a:rPr lang="en-US" sz="1620" kern="1200" dirty="0">
                <a:solidFill>
                  <a:schemeClr val="tx1"/>
                </a:solidFill>
                <a:latin typeface="+mn-lt"/>
                <a:ea typeface="+mn-ea"/>
                <a:cs typeface="+mn-cs"/>
              </a:rPr>
              <a:t>Pruned Decision Tree</a:t>
            </a:r>
            <a:endParaRPr lang="en-US" dirty="0"/>
          </a:p>
        </p:txBody>
      </p:sp>
      <p:pic>
        <p:nvPicPr>
          <p:cNvPr id="5" name="Picture 4" descr="A black text on a white background&#10;&#10;Description automatically generated">
            <a:extLst>
              <a:ext uri="{FF2B5EF4-FFF2-40B4-BE49-F238E27FC236}">
                <a16:creationId xmlns:a16="http://schemas.microsoft.com/office/drawing/2014/main" id="{6E4B2EFC-EA25-CC2E-E82A-68BA677A86CC}"/>
              </a:ext>
            </a:extLst>
          </p:cNvPr>
          <p:cNvPicPr>
            <a:picLocks noChangeAspect="1"/>
          </p:cNvPicPr>
          <p:nvPr/>
        </p:nvPicPr>
        <p:blipFill>
          <a:blip r:embed="rId5"/>
          <a:stretch>
            <a:fillRect/>
          </a:stretch>
        </p:blipFill>
        <p:spPr>
          <a:xfrm>
            <a:off x="464891" y="2654470"/>
            <a:ext cx="4237681" cy="625081"/>
          </a:xfrm>
          <a:prstGeom prst="rect">
            <a:avLst/>
          </a:prstGeom>
        </p:spPr>
      </p:pic>
      <p:pic>
        <p:nvPicPr>
          <p:cNvPr id="13" name="Picture 12">
            <a:extLst>
              <a:ext uri="{FF2B5EF4-FFF2-40B4-BE49-F238E27FC236}">
                <a16:creationId xmlns:a16="http://schemas.microsoft.com/office/drawing/2014/main" id="{E5ED37F5-CF49-CBEA-1E90-D6CC50C4BBD7}"/>
              </a:ext>
            </a:extLst>
          </p:cNvPr>
          <p:cNvPicPr>
            <a:picLocks noChangeAspect="1"/>
          </p:cNvPicPr>
          <p:nvPr/>
        </p:nvPicPr>
        <p:blipFill>
          <a:blip r:embed="rId6"/>
          <a:stretch>
            <a:fillRect/>
          </a:stretch>
        </p:blipFill>
        <p:spPr>
          <a:xfrm>
            <a:off x="464891" y="3578449"/>
            <a:ext cx="4610990" cy="1550247"/>
          </a:xfrm>
          <a:prstGeom prst="rect">
            <a:avLst/>
          </a:prstGeom>
        </p:spPr>
      </p:pic>
      <p:pic>
        <p:nvPicPr>
          <p:cNvPr id="18" name="Picture 17">
            <a:extLst>
              <a:ext uri="{FF2B5EF4-FFF2-40B4-BE49-F238E27FC236}">
                <a16:creationId xmlns:a16="http://schemas.microsoft.com/office/drawing/2014/main" id="{130660D0-088E-278B-0CA3-E97E022118D6}"/>
              </a:ext>
            </a:extLst>
          </p:cNvPr>
          <p:cNvPicPr>
            <a:picLocks noChangeAspect="1"/>
          </p:cNvPicPr>
          <p:nvPr/>
        </p:nvPicPr>
        <p:blipFill rotWithShape="1">
          <a:blip r:embed="rId7"/>
          <a:srcRect t="6600"/>
          <a:stretch/>
        </p:blipFill>
        <p:spPr>
          <a:xfrm>
            <a:off x="498834" y="1692377"/>
            <a:ext cx="3963629" cy="812644"/>
          </a:xfrm>
          <a:prstGeom prst="rect">
            <a:avLst/>
          </a:prstGeom>
        </p:spPr>
      </p:pic>
    </p:spTree>
    <p:extLst>
      <p:ext uri="{BB962C8B-B14F-4D97-AF65-F5344CB8AC3E}">
        <p14:creationId xmlns:p14="http://schemas.microsoft.com/office/powerpoint/2010/main" val="10204382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Rectangle 21">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Rectangle 25">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0EE8A74-6E41-1D0E-C09A-44F75017B1A7}"/>
              </a:ext>
            </a:extLst>
          </p:cNvPr>
          <p:cNvSpPr txBox="1"/>
          <p:nvPr/>
        </p:nvSpPr>
        <p:spPr>
          <a:xfrm>
            <a:off x="712396" y="2016036"/>
            <a:ext cx="4734876" cy="435211"/>
          </a:xfrm>
          <a:prstGeom prst="rect">
            <a:avLst/>
          </a:prstGeom>
        </p:spPr>
        <p:txBody>
          <a:bodyPr vert="horz" lIns="91440" tIns="45720" rIns="91440" bIns="45720" rtlCol="0">
            <a:normAutofit/>
          </a:bodyPr>
          <a:lstStyle/>
          <a:p>
            <a:pPr marL="257175" indent="-205740" defTabSz="822960">
              <a:lnSpc>
                <a:spcPct val="110000"/>
              </a:lnSpc>
              <a:spcAft>
                <a:spcPts val="540"/>
              </a:spcAft>
              <a:buFont typeface="Arial" panose="020B0604020202020204" pitchFamily="34" charset="0"/>
              <a:buChar char="•"/>
            </a:pPr>
            <a:r>
              <a:rPr lang="en-US" sz="1530" kern="1200" dirty="0">
                <a:solidFill>
                  <a:schemeClr val="tx1"/>
                </a:solidFill>
                <a:latin typeface="+mn-lt"/>
                <a:ea typeface="+mn-ea"/>
                <a:cs typeface="+mn-cs"/>
              </a:rPr>
              <a:t>Identified Optimal Set of Hyperparameters</a:t>
            </a:r>
            <a:endParaRPr lang="en-US" sz="1700" dirty="0"/>
          </a:p>
        </p:txBody>
      </p:sp>
      <p:pic>
        <p:nvPicPr>
          <p:cNvPr id="5" name="Picture 4" descr="A close up of a logo&#10;&#10;Description automatically generated">
            <a:extLst>
              <a:ext uri="{FF2B5EF4-FFF2-40B4-BE49-F238E27FC236}">
                <a16:creationId xmlns:a16="http://schemas.microsoft.com/office/drawing/2014/main" id="{2B23E44E-4447-4EB5-D4A5-8F8171FB085E}"/>
              </a:ext>
            </a:extLst>
          </p:cNvPr>
          <p:cNvPicPr>
            <a:picLocks noChangeAspect="1"/>
          </p:cNvPicPr>
          <p:nvPr/>
        </p:nvPicPr>
        <p:blipFill>
          <a:blip r:embed="rId2"/>
          <a:stretch>
            <a:fillRect/>
          </a:stretch>
        </p:blipFill>
        <p:spPr>
          <a:xfrm>
            <a:off x="875603" y="2539028"/>
            <a:ext cx="4408461" cy="617311"/>
          </a:xfrm>
          <a:prstGeom prst="rect">
            <a:avLst/>
          </a:prstGeom>
        </p:spPr>
      </p:pic>
      <p:pic>
        <p:nvPicPr>
          <p:cNvPr id="7" name="Picture 6" descr="A close up of a logo&#10;&#10;Description automatically generated">
            <a:extLst>
              <a:ext uri="{FF2B5EF4-FFF2-40B4-BE49-F238E27FC236}">
                <a16:creationId xmlns:a16="http://schemas.microsoft.com/office/drawing/2014/main" id="{B669C12C-728B-D384-5C09-5328FECFDE15}"/>
              </a:ext>
            </a:extLst>
          </p:cNvPr>
          <p:cNvPicPr>
            <a:picLocks noChangeAspect="1"/>
          </p:cNvPicPr>
          <p:nvPr/>
        </p:nvPicPr>
        <p:blipFill rotWithShape="1">
          <a:blip r:embed="rId3"/>
          <a:srcRect t="23341"/>
          <a:stretch/>
        </p:blipFill>
        <p:spPr>
          <a:xfrm>
            <a:off x="875603" y="3221666"/>
            <a:ext cx="2138605" cy="289323"/>
          </a:xfrm>
          <a:prstGeom prst="rect">
            <a:avLst/>
          </a:prstGeom>
        </p:spPr>
      </p:pic>
      <p:sp>
        <p:nvSpPr>
          <p:cNvPr id="8" name="TextBox 7">
            <a:extLst>
              <a:ext uri="{FF2B5EF4-FFF2-40B4-BE49-F238E27FC236}">
                <a16:creationId xmlns:a16="http://schemas.microsoft.com/office/drawing/2014/main" id="{3EC85C22-5034-371C-AE78-43F4ED8F8FE2}"/>
              </a:ext>
            </a:extLst>
          </p:cNvPr>
          <p:cNvSpPr txBox="1"/>
          <p:nvPr/>
        </p:nvSpPr>
        <p:spPr>
          <a:xfrm>
            <a:off x="723527" y="3640925"/>
            <a:ext cx="4734876" cy="928885"/>
          </a:xfrm>
          <a:prstGeom prst="rect">
            <a:avLst/>
          </a:prstGeom>
        </p:spPr>
        <p:txBody>
          <a:bodyPr vert="horz" lIns="91440" tIns="45720" rIns="91440" bIns="45720" rtlCol="0">
            <a:normAutofit fontScale="92500" lnSpcReduction="20000"/>
          </a:bodyPr>
          <a:lstStyle/>
          <a:p>
            <a:pPr marL="257175" indent="-205740" defTabSz="822960">
              <a:spcAft>
                <a:spcPts val="540"/>
              </a:spcAft>
              <a:buFont typeface="Arial" panose="020B0604020202020204" pitchFamily="34" charset="0"/>
              <a:buChar char="•"/>
            </a:pPr>
            <a:r>
              <a:rPr lang="en-US" sz="1700" kern="1200" dirty="0">
                <a:solidFill>
                  <a:schemeClr val="tx1"/>
                </a:solidFill>
                <a:latin typeface="+mn-lt"/>
                <a:ea typeface="+mn-ea"/>
                <a:cs typeface="+mn-cs"/>
              </a:rPr>
              <a:t>Built Random Forest with tuned parameters</a:t>
            </a:r>
          </a:p>
          <a:p>
            <a:pPr marL="257175" indent="-205740" defTabSz="822960">
              <a:spcAft>
                <a:spcPts val="540"/>
              </a:spcAft>
              <a:buFont typeface="Arial" panose="020B0604020202020204" pitchFamily="34" charset="0"/>
              <a:buChar char="•"/>
            </a:pPr>
            <a:r>
              <a:rPr lang="en-US" sz="1700" kern="1200" dirty="0">
                <a:solidFill>
                  <a:schemeClr val="tx1"/>
                </a:solidFill>
                <a:latin typeface="+mn-lt"/>
                <a:ea typeface="+mn-ea"/>
                <a:cs typeface="+mn-cs"/>
              </a:rPr>
              <a:t>Predicted on testing set</a:t>
            </a:r>
          </a:p>
          <a:p>
            <a:pPr marL="257175" indent="-205740" defTabSz="822960">
              <a:spcAft>
                <a:spcPts val="540"/>
              </a:spcAft>
              <a:buFont typeface="Arial" panose="020B0604020202020204" pitchFamily="34" charset="0"/>
              <a:buChar char="•"/>
            </a:pPr>
            <a:r>
              <a:rPr lang="en-US" sz="1700" kern="1200" dirty="0">
                <a:solidFill>
                  <a:schemeClr val="tx1"/>
                </a:solidFill>
                <a:latin typeface="+mn-lt"/>
                <a:ea typeface="+mn-ea"/>
                <a:cs typeface="+mn-cs"/>
              </a:rPr>
              <a:t>Accuracy: 99.1%</a:t>
            </a:r>
          </a:p>
          <a:p>
            <a:pPr marL="285750" indent="-228600">
              <a:spcAft>
                <a:spcPts val="600"/>
              </a:spcAft>
              <a:buFont typeface="Arial" panose="020B0604020202020204" pitchFamily="34" charset="0"/>
              <a:buChar char="•"/>
            </a:pPr>
            <a:endParaRPr lang="en-US" sz="1700" dirty="0"/>
          </a:p>
        </p:txBody>
      </p:sp>
      <p:pic>
        <p:nvPicPr>
          <p:cNvPr id="11" name="Picture 10" descr="A close-up of a math equation&#10;&#10;Description automatically generated">
            <a:extLst>
              <a:ext uri="{FF2B5EF4-FFF2-40B4-BE49-F238E27FC236}">
                <a16:creationId xmlns:a16="http://schemas.microsoft.com/office/drawing/2014/main" id="{47222DD1-9B8D-484A-4F21-040B9F62FE91}"/>
              </a:ext>
            </a:extLst>
          </p:cNvPr>
          <p:cNvPicPr>
            <a:picLocks noChangeAspect="1"/>
          </p:cNvPicPr>
          <p:nvPr/>
        </p:nvPicPr>
        <p:blipFill rotWithShape="1">
          <a:blip r:embed="rId4"/>
          <a:srcRect t="2702"/>
          <a:stretch/>
        </p:blipFill>
        <p:spPr>
          <a:xfrm>
            <a:off x="875603" y="4639604"/>
            <a:ext cx="4096884" cy="928885"/>
          </a:xfrm>
          <a:prstGeom prst="rect">
            <a:avLst/>
          </a:prstGeom>
        </p:spPr>
      </p:pic>
      <p:pic>
        <p:nvPicPr>
          <p:cNvPr id="13" name="Picture 12" descr="A number with numbers on it&#10;&#10;Description automatically generated">
            <a:extLst>
              <a:ext uri="{FF2B5EF4-FFF2-40B4-BE49-F238E27FC236}">
                <a16:creationId xmlns:a16="http://schemas.microsoft.com/office/drawing/2014/main" id="{56B5C45E-B7EA-52AA-2D4C-771077F87D96}"/>
              </a:ext>
            </a:extLst>
          </p:cNvPr>
          <p:cNvPicPr>
            <a:picLocks noChangeAspect="1"/>
          </p:cNvPicPr>
          <p:nvPr/>
        </p:nvPicPr>
        <p:blipFill>
          <a:blip r:embed="rId5"/>
          <a:stretch>
            <a:fillRect/>
          </a:stretch>
        </p:blipFill>
        <p:spPr>
          <a:xfrm>
            <a:off x="907021" y="5568593"/>
            <a:ext cx="1214787" cy="381790"/>
          </a:xfrm>
          <a:prstGeom prst="rect">
            <a:avLst/>
          </a:prstGeom>
        </p:spPr>
      </p:pic>
      <p:pic>
        <p:nvPicPr>
          <p:cNvPr id="15" name="Picture 14" descr="A graph with pink bars&#10;&#10;Description automatically generated">
            <a:extLst>
              <a:ext uri="{FF2B5EF4-FFF2-40B4-BE49-F238E27FC236}">
                <a16:creationId xmlns:a16="http://schemas.microsoft.com/office/drawing/2014/main" id="{CD569ED5-D6DA-44FC-C404-AF9415C88C21}"/>
              </a:ext>
            </a:extLst>
          </p:cNvPr>
          <p:cNvPicPr>
            <a:picLocks noChangeAspect="1"/>
          </p:cNvPicPr>
          <p:nvPr/>
        </p:nvPicPr>
        <p:blipFill>
          <a:blip r:embed="rId6"/>
          <a:stretch>
            <a:fillRect/>
          </a:stretch>
        </p:blipFill>
        <p:spPr>
          <a:xfrm>
            <a:off x="5339574" y="1934781"/>
            <a:ext cx="6485338" cy="4190178"/>
          </a:xfrm>
          <a:prstGeom prst="rect">
            <a:avLst/>
          </a:prstGeom>
        </p:spPr>
      </p:pic>
      <p:sp>
        <p:nvSpPr>
          <p:cNvPr id="16" name="Title 1">
            <a:extLst>
              <a:ext uri="{FF2B5EF4-FFF2-40B4-BE49-F238E27FC236}">
                <a16:creationId xmlns:a16="http://schemas.microsoft.com/office/drawing/2014/main" id="{D0ADF34D-594E-9A61-CFA1-EE5673804B4B}"/>
              </a:ext>
            </a:extLst>
          </p:cNvPr>
          <p:cNvSpPr txBox="1">
            <a:spLocks/>
          </p:cNvSpPr>
          <p:nvPr/>
        </p:nvSpPr>
        <p:spPr>
          <a:xfrm>
            <a:off x="838200" y="468403"/>
            <a:ext cx="10509504" cy="10769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600" dirty="0"/>
              <a:t>Modelling: Random Forest</a:t>
            </a:r>
          </a:p>
        </p:txBody>
      </p:sp>
    </p:spTree>
    <p:extLst>
      <p:ext uri="{BB962C8B-B14F-4D97-AF65-F5344CB8AC3E}">
        <p14:creationId xmlns:p14="http://schemas.microsoft.com/office/powerpoint/2010/main" val="1076655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CBDDE3-A9CA-3466-5B9B-C7C26BC4D25D}"/>
              </a:ext>
            </a:extLst>
          </p:cNvPr>
          <p:cNvSpPr>
            <a:spLocks noGrp="1"/>
          </p:cNvSpPr>
          <p:nvPr>
            <p:ph type="title"/>
          </p:nvPr>
        </p:nvSpPr>
        <p:spPr>
          <a:xfrm>
            <a:off x="841248" y="622704"/>
            <a:ext cx="10509504" cy="1076914"/>
          </a:xfrm>
        </p:spPr>
        <p:txBody>
          <a:bodyPr anchor="ctr">
            <a:normAutofit/>
          </a:bodyPr>
          <a:lstStyle/>
          <a:p>
            <a:r>
              <a:rPr lang="en-US" sz="3200" dirty="0"/>
              <a:t>Background</a:t>
            </a:r>
          </a:p>
        </p:txBody>
      </p:sp>
      <p:sp>
        <p:nvSpPr>
          <p:cNvPr id="11" name="Rectangle 10">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645B7CD5-EE49-3BE1-BCED-CC092FBF61EF}"/>
              </a:ext>
            </a:extLst>
          </p:cNvPr>
          <p:cNvSpPr>
            <a:spLocks noGrp="1"/>
          </p:cNvSpPr>
          <p:nvPr>
            <p:ph idx="1"/>
          </p:nvPr>
        </p:nvSpPr>
        <p:spPr>
          <a:xfrm>
            <a:off x="855805" y="1962600"/>
            <a:ext cx="9857503" cy="4224633"/>
          </a:xfrm>
        </p:spPr>
        <p:txBody>
          <a:bodyPr>
            <a:normAutofit/>
          </a:bodyPr>
          <a:lstStyle/>
          <a:p>
            <a:r>
              <a:rPr lang="en-US" sz="1600" dirty="0"/>
              <a:t>In 2022, 1 in 8 people in the world were living with obesity and 2.5 billion adults had overweight.</a:t>
            </a:r>
          </a:p>
          <a:p>
            <a:r>
              <a:rPr lang="en-US" sz="1600" dirty="0"/>
              <a:t>Can lead to increased risk of type 2 diabetes, diseases and influence sleeping quality.</a:t>
            </a:r>
          </a:p>
          <a:p>
            <a:r>
              <a:rPr lang="en-US" sz="1600" dirty="0"/>
              <a:t>The diagnosis of overweight and obesity is made by calculating the body mass index (BMI): weight (kg)/height² (m²).</a:t>
            </a:r>
          </a:p>
          <a:p>
            <a:r>
              <a:rPr lang="en-US" sz="1600" dirty="0"/>
              <a:t>Research suggests “severe OSA led to a 65% greater risk of developing any kind of cancer.”</a:t>
            </a:r>
          </a:p>
          <a:p>
            <a:r>
              <a:rPr lang="en-US" sz="1600" dirty="0"/>
              <a:t>Having good sleep quality and enough sleep hours is also a good mitigator of cancer.</a:t>
            </a:r>
          </a:p>
          <a:p>
            <a:r>
              <a:rPr lang="en-US" sz="1600" b="0" i="0" dirty="0">
                <a:solidFill>
                  <a:srgbClr val="212121"/>
                </a:solidFill>
                <a:effectLst/>
              </a:rPr>
              <a:t>Researchers found an increased risk of heart disease and total cancer, in patients with a higher resting heart rate.</a:t>
            </a:r>
            <a:endParaRPr lang="en-US" sz="1600" dirty="0"/>
          </a:p>
          <a:p>
            <a:endParaRPr lang="en-US" sz="1600" dirty="0"/>
          </a:p>
        </p:txBody>
      </p:sp>
    </p:spTree>
    <p:extLst>
      <p:ext uri="{BB962C8B-B14F-4D97-AF65-F5344CB8AC3E}">
        <p14:creationId xmlns:p14="http://schemas.microsoft.com/office/powerpoint/2010/main" val="1925820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Rectangle 22">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Rectangle 26">
            <a:extLst>
              <a:ext uri="{FF2B5EF4-FFF2-40B4-BE49-F238E27FC236}">
                <a16:creationId xmlns:a16="http://schemas.microsoft.com/office/drawing/2014/main" id="{26FF42C2-EA15-4154-B242-E98E88CED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a:extLst>
              <a:ext uri="{FF2B5EF4-FFF2-40B4-BE49-F238E27FC236}">
                <a16:creationId xmlns:a16="http://schemas.microsoft.com/office/drawing/2014/main" id="{D79DE9F7-28C4-4856-BA57-D696E124C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92741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851C46DE-0655-4985-C04C-00BA89D8B0FD}"/>
              </a:ext>
            </a:extLst>
          </p:cNvPr>
          <p:cNvSpPr txBox="1">
            <a:spLocks/>
          </p:cNvSpPr>
          <p:nvPr/>
        </p:nvSpPr>
        <p:spPr>
          <a:xfrm>
            <a:off x="838199" y="978408"/>
            <a:ext cx="4056530"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800" dirty="0"/>
              <a:t>Modelling: Linear Regression (Quality)</a:t>
            </a:r>
          </a:p>
        </p:txBody>
      </p:sp>
      <p:sp>
        <p:nvSpPr>
          <p:cNvPr id="31" name="Rectangle 30">
            <a:extLst>
              <a:ext uri="{FF2B5EF4-FFF2-40B4-BE49-F238E27FC236}">
                <a16:creationId xmlns:a16="http://schemas.microsoft.com/office/drawing/2014/main" id="{E1F9ED9C-121B-44C6-A308-5824769C4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4A5F8185-F27B-4E99-A06C-007336FE3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95865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2697938A-076A-BDC2-4DF2-1FF477263DCE}"/>
              </a:ext>
            </a:extLst>
          </p:cNvPr>
          <p:cNvSpPr txBox="1"/>
          <p:nvPr/>
        </p:nvSpPr>
        <p:spPr>
          <a:xfrm>
            <a:off x="838199" y="2359151"/>
            <a:ext cx="4056530" cy="4115181"/>
          </a:xfrm>
          <a:prstGeom prst="rect">
            <a:avLst/>
          </a:prstGeom>
        </p:spPr>
        <p:txBody>
          <a:bodyPr vert="horz" lIns="91440" tIns="45720" rIns="91440" bIns="45720" rtlCol="0">
            <a:normAutofit/>
          </a:bodyPr>
          <a:lstStyle/>
          <a:p>
            <a:pPr marL="285750" lvl="0" indent="-285750">
              <a:buFont typeface="Arial" panose="020B0604020202020204" pitchFamily="34" charset="0"/>
              <a:buChar char="•"/>
            </a:pPr>
            <a:r>
              <a:rPr lang="en-US" sz="1600" dirty="0"/>
              <a:t>R^2: 95.05%</a:t>
            </a:r>
          </a:p>
          <a:p>
            <a:pPr marL="285750" lvl="0" indent="-285750">
              <a:buFont typeface="Arial" panose="020B0604020202020204" pitchFamily="34" charset="0"/>
              <a:buChar char="•"/>
            </a:pPr>
            <a:r>
              <a:rPr lang="en-US" sz="1600" dirty="0"/>
              <a:t>Coefficients indicate that the following variables help for better sleep:</a:t>
            </a:r>
          </a:p>
          <a:p>
            <a:pPr marL="742950" lvl="1" indent="-285750">
              <a:buFont typeface="Arial" panose="020B0604020202020204" pitchFamily="34" charset="0"/>
              <a:buChar char="•"/>
            </a:pPr>
            <a:r>
              <a:rPr lang="en-US" sz="1600" dirty="0"/>
              <a:t>Males (2.87)</a:t>
            </a:r>
          </a:p>
          <a:p>
            <a:pPr marL="742950" lvl="1" indent="-285750">
              <a:buFont typeface="Arial" panose="020B0604020202020204" pitchFamily="34" charset="0"/>
              <a:buChar char="•"/>
            </a:pPr>
            <a:r>
              <a:rPr lang="en-US" sz="1600" dirty="0"/>
              <a:t>Older people (4.97)</a:t>
            </a:r>
          </a:p>
          <a:p>
            <a:pPr marL="742950" lvl="1" indent="-285750">
              <a:buFont typeface="Arial" panose="020B0604020202020204" pitchFamily="34" charset="0"/>
              <a:buChar char="•"/>
            </a:pPr>
            <a:r>
              <a:rPr lang="en-US" sz="1600" dirty="0"/>
              <a:t>Lower Stress Levels (-4.34)</a:t>
            </a:r>
          </a:p>
          <a:p>
            <a:pPr marL="742950" lvl="1" indent="-285750">
              <a:buFont typeface="Arial" panose="020B0604020202020204" pitchFamily="34" charset="0"/>
              <a:buChar char="•"/>
            </a:pPr>
            <a:r>
              <a:rPr lang="en-US" sz="1600" dirty="0"/>
              <a:t>Lower Heart Rate  (5.7)</a:t>
            </a:r>
          </a:p>
          <a:p>
            <a:pPr marL="742950" lvl="1" indent="-285750">
              <a:buFont typeface="Arial" panose="020B0604020202020204" pitchFamily="34" charset="0"/>
              <a:buChar char="•"/>
            </a:pPr>
            <a:r>
              <a:rPr lang="en-US" sz="1600" dirty="0"/>
              <a:t>No Disorders (1.92)</a:t>
            </a:r>
          </a:p>
          <a:p>
            <a:pPr marL="742950" lvl="1" indent="-285750">
              <a:buFont typeface="Arial" panose="020B0604020202020204" pitchFamily="34" charset="0"/>
              <a:buChar char="•"/>
            </a:pPr>
            <a:r>
              <a:rPr lang="en-US" sz="1600" dirty="0"/>
              <a:t>Normal Weight (5.94)</a:t>
            </a:r>
          </a:p>
        </p:txBody>
      </p:sp>
      <p:pic>
        <p:nvPicPr>
          <p:cNvPr id="2" name="Picture 1" descr="A screenshot of a computer&#10;&#10;Description automatically generated">
            <a:extLst>
              <a:ext uri="{FF2B5EF4-FFF2-40B4-BE49-F238E27FC236}">
                <a16:creationId xmlns:a16="http://schemas.microsoft.com/office/drawing/2014/main" id="{B7F93A58-FA18-8D90-319C-7FBEABB49068}"/>
              </a:ext>
            </a:extLst>
          </p:cNvPr>
          <p:cNvPicPr>
            <a:picLocks noChangeAspect="1"/>
          </p:cNvPicPr>
          <p:nvPr/>
        </p:nvPicPr>
        <p:blipFill rotWithShape="1">
          <a:blip r:embed="rId2"/>
          <a:srcRect t="18137"/>
          <a:stretch/>
        </p:blipFill>
        <p:spPr>
          <a:xfrm>
            <a:off x="5934455" y="1091491"/>
            <a:ext cx="5517461" cy="4580180"/>
          </a:xfrm>
          <a:prstGeom prst="rect">
            <a:avLst/>
          </a:prstGeom>
        </p:spPr>
      </p:pic>
      <p:pic>
        <p:nvPicPr>
          <p:cNvPr id="6" name="Picture 5">
            <a:extLst>
              <a:ext uri="{FF2B5EF4-FFF2-40B4-BE49-F238E27FC236}">
                <a16:creationId xmlns:a16="http://schemas.microsoft.com/office/drawing/2014/main" id="{E03089E0-2F27-B244-06B8-27FDFBC3FE3A}"/>
              </a:ext>
            </a:extLst>
          </p:cNvPr>
          <p:cNvPicPr>
            <a:picLocks noChangeAspect="1"/>
          </p:cNvPicPr>
          <p:nvPr/>
        </p:nvPicPr>
        <p:blipFill>
          <a:blip r:embed="rId3"/>
          <a:stretch>
            <a:fillRect/>
          </a:stretch>
        </p:blipFill>
        <p:spPr>
          <a:xfrm>
            <a:off x="5980606" y="634770"/>
            <a:ext cx="5517461" cy="535787"/>
          </a:xfrm>
          <a:prstGeom prst="rect">
            <a:avLst/>
          </a:prstGeom>
        </p:spPr>
      </p:pic>
      <p:pic>
        <p:nvPicPr>
          <p:cNvPr id="8" name="Picture 7">
            <a:extLst>
              <a:ext uri="{FF2B5EF4-FFF2-40B4-BE49-F238E27FC236}">
                <a16:creationId xmlns:a16="http://schemas.microsoft.com/office/drawing/2014/main" id="{22FB1104-8C52-50DF-4199-08FBF0CB0845}"/>
              </a:ext>
            </a:extLst>
          </p:cNvPr>
          <p:cNvPicPr>
            <a:picLocks noChangeAspect="1"/>
          </p:cNvPicPr>
          <p:nvPr/>
        </p:nvPicPr>
        <p:blipFill rotWithShape="1">
          <a:blip r:embed="rId4"/>
          <a:srcRect t="18916" b="-1"/>
          <a:stretch/>
        </p:blipFill>
        <p:spPr>
          <a:xfrm>
            <a:off x="877459" y="5591432"/>
            <a:ext cx="2591868" cy="214831"/>
          </a:xfrm>
          <a:prstGeom prst="rect">
            <a:avLst/>
          </a:prstGeom>
        </p:spPr>
      </p:pic>
      <p:pic>
        <p:nvPicPr>
          <p:cNvPr id="9" name="Picture 8" descr="A white line on a white background&#10;&#10;Description automatically generated">
            <a:extLst>
              <a:ext uri="{FF2B5EF4-FFF2-40B4-BE49-F238E27FC236}">
                <a16:creationId xmlns:a16="http://schemas.microsoft.com/office/drawing/2014/main" id="{15C4F2F4-90BF-B8ED-5DF7-B5F86A5E0454}"/>
              </a:ext>
            </a:extLst>
          </p:cNvPr>
          <p:cNvPicPr>
            <a:picLocks noChangeAspect="1"/>
          </p:cNvPicPr>
          <p:nvPr/>
        </p:nvPicPr>
        <p:blipFill rotWithShape="1">
          <a:blip r:embed="rId5"/>
          <a:srcRect b="50687"/>
          <a:stretch/>
        </p:blipFill>
        <p:spPr>
          <a:xfrm>
            <a:off x="877459" y="5820031"/>
            <a:ext cx="2480657" cy="264947"/>
          </a:xfrm>
          <a:prstGeom prst="rect">
            <a:avLst/>
          </a:prstGeom>
        </p:spPr>
      </p:pic>
      <p:sp>
        <p:nvSpPr>
          <p:cNvPr id="10" name="TextBox 9">
            <a:extLst>
              <a:ext uri="{FF2B5EF4-FFF2-40B4-BE49-F238E27FC236}">
                <a16:creationId xmlns:a16="http://schemas.microsoft.com/office/drawing/2014/main" id="{478F2412-9973-A0B4-043D-9C92DE399BAD}"/>
              </a:ext>
            </a:extLst>
          </p:cNvPr>
          <p:cNvSpPr txBox="1"/>
          <p:nvPr/>
        </p:nvSpPr>
        <p:spPr>
          <a:xfrm>
            <a:off x="838199" y="4760435"/>
            <a:ext cx="3814955" cy="830997"/>
          </a:xfrm>
          <a:prstGeom prst="rect">
            <a:avLst/>
          </a:prstGeom>
          <a:noFill/>
        </p:spPr>
        <p:txBody>
          <a:bodyPr wrap="none" rtlCol="0">
            <a:spAutoFit/>
          </a:bodyPr>
          <a:lstStyle/>
          <a:p>
            <a:pPr marL="285750" indent="-285750">
              <a:buFont typeface="Arial" panose="020B0604020202020204" pitchFamily="34" charset="0"/>
              <a:buChar char="•"/>
            </a:pPr>
            <a:r>
              <a:rPr lang="en-US" sz="1600" dirty="0">
                <a:solidFill>
                  <a:srgbClr val="0D0D0D"/>
                </a:solidFill>
              </a:rPr>
              <a:t>V</a:t>
            </a:r>
            <a:r>
              <a:rPr lang="en-US" sz="1600" b="0" i="0" dirty="0">
                <a:solidFill>
                  <a:srgbClr val="0D0D0D"/>
                </a:solidFill>
                <a:effectLst/>
              </a:rPr>
              <a:t>ariable may not have a </a:t>
            </a:r>
          </a:p>
          <a:p>
            <a:r>
              <a:rPr lang="en-US" sz="1600" b="0" i="0" dirty="0">
                <a:solidFill>
                  <a:srgbClr val="0D0D0D"/>
                </a:solidFill>
                <a:effectLst/>
              </a:rPr>
              <a:t>      substantial effect on the dependent</a:t>
            </a:r>
          </a:p>
          <a:p>
            <a:r>
              <a:rPr lang="en-US" sz="1600" b="0" i="0" dirty="0">
                <a:solidFill>
                  <a:srgbClr val="0D0D0D"/>
                </a:solidFill>
                <a:effectLst/>
              </a:rPr>
              <a:t>      variable</a:t>
            </a:r>
            <a:endParaRPr lang="en-US" sz="1600" dirty="0"/>
          </a:p>
        </p:txBody>
      </p:sp>
      <p:pic>
        <p:nvPicPr>
          <p:cNvPr id="12" name="Picture 11" descr="A number and a number&#10;&#10;Description automatically generated with medium confidence">
            <a:extLst>
              <a:ext uri="{FF2B5EF4-FFF2-40B4-BE49-F238E27FC236}">
                <a16:creationId xmlns:a16="http://schemas.microsoft.com/office/drawing/2014/main" id="{E5D829E8-E06F-3B9D-F04E-7E1297472C6A}"/>
              </a:ext>
            </a:extLst>
          </p:cNvPr>
          <p:cNvPicPr>
            <a:picLocks noChangeAspect="1"/>
          </p:cNvPicPr>
          <p:nvPr/>
        </p:nvPicPr>
        <p:blipFill>
          <a:blip r:embed="rId6"/>
          <a:stretch>
            <a:fillRect/>
          </a:stretch>
        </p:blipFill>
        <p:spPr>
          <a:xfrm>
            <a:off x="2713561" y="5541489"/>
            <a:ext cx="819774" cy="506966"/>
          </a:xfrm>
          <a:prstGeom prst="rect">
            <a:avLst/>
          </a:prstGeom>
        </p:spPr>
      </p:pic>
      <p:pic>
        <p:nvPicPr>
          <p:cNvPr id="14" name="Picture 13">
            <a:extLst>
              <a:ext uri="{FF2B5EF4-FFF2-40B4-BE49-F238E27FC236}">
                <a16:creationId xmlns:a16="http://schemas.microsoft.com/office/drawing/2014/main" id="{0637A2CA-28A0-0D3C-13AC-6D942E2F9730}"/>
              </a:ext>
            </a:extLst>
          </p:cNvPr>
          <p:cNvPicPr>
            <a:picLocks noChangeAspect="1"/>
          </p:cNvPicPr>
          <p:nvPr/>
        </p:nvPicPr>
        <p:blipFill>
          <a:blip r:embed="rId7"/>
          <a:stretch>
            <a:fillRect/>
          </a:stretch>
        </p:blipFill>
        <p:spPr>
          <a:xfrm>
            <a:off x="5980606" y="5746743"/>
            <a:ext cx="5138890" cy="552457"/>
          </a:xfrm>
          <a:prstGeom prst="rect">
            <a:avLst/>
          </a:prstGeom>
        </p:spPr>
      </p:pic>
    </p:spTree>
    <p:extLst>
      <p:ext uri="{BB962C8B-B14F-4D97-AF65-F5344CB8AC3E}">
        <p14:creationId xmlns:p14="http://schemas.microsoft.com/office/powerpoint/2010/main" val="1419883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CBDDE3-A9CA-3466-5B9B-C7C26BC4D25D}"/>
              </a:ext>
            </a:extLst>
          </p:cNvPr>
          <p:cNvSpPr>
            <a:spLocks noGrp="1"/>
          </p:cNvSpPr>
          <p:nvPr>
            <p:ph type="title"/>
          </p:nvPr>
        </p:nvSpPr>
        <p:spPr>
          <a:xfrm>
            <a:off x="841248" y="622704"/>
            <a:ext cx="10509504" cy="1076914"/>
          </a:xfrm>
        </p:spPr>
        <p:txBody>
          <a:bodyPr anchor="ctr">
            <a:normAutofit/>
          </a:bodyPr>
          <a:lstStyle/>
          <a:p>
            <a:r>
              <a:rPr lang="en-US" sz="3200" dirty="0"/>
              <a:t>Model Summary</a:t>
            </a:r>
          </a:p>
        </p:txBody>
      </p:sp>
      <p:sp>
        <p:nvSpPr>
          <p:cNvPr id="11" name="Rectangle 10">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6" name="Table 3">
            <a:extLst>
              <a:ext uri="{FF2B5EF4-FFF2-40B4-BE49-F238E27FC236}">
                <a16:creationId xmlns:a16="http://schemas.microsoft.com/office/drawing/2014/main" id="{B513A7D2-463C-F7E2-98C2-9F3EB18923F3}"/>
              </a:ext>
            </a:extLst>
          </p:cNvPr>
          <p:cNvGraphicFramePr>
            <a:graphicFrameLocks noGrp="1"/>
          </p:cNvGraphicFramePr>
          <p:nvPr>
            <p:extLst>
              <p:ext uri="{D42A27DB-BD31-4B8C-83A1-F6EECF244321}">
                <p14:modId xmlns:p14="http://schemas.microsoft.com/office/powerpoint/2010/main" val="1582802663"/>
              </p:ext>
            </p:extLst>
          </p:nvPr>
        </p:nvGraphicFramePr>
        <p:xfrm>
          <a:off x="1027657" y="2130936"/>
          <a:ext cx="9249720" cy="2441012"/>
        </p:xfrm>
        <a:graphic>
          <a:graphicData uri="http://schemas.openxmlformats.org/drawingml/2006/table">
            <a:tbl>
              <a:tblPr firstRow="1" bandRow="1">
                <a:tableStyleId>{5C22544A-7EE6-4342-B048-85BDC9FD1C3A}</a:tableStyleId>
              </a:tblPr>
              <a:tblGrid>
                <a:gridCol w="2312430">
                  <a:extLst>
                    <a:ext uri="{9D8B030D-6E8A-4147-A177-3AD203B41FA5}">
                      <a16:colId xmlns:a16="http://schemas.microsoft.com/office/drawing/2014/main" val="2352469702"/>
                    </a:ext>
                  </a:extLst>
                </a:gridCol>
                <a:gridCol w="2312430">
                  <a:extLst>
                    <a:ext uri="{9D8B030D-6E8A-4147-A177-3AD203B41FA5}">
                      <a16:colId xmlns:a16="http://schemas.microsoft.com/office/drawing/2014/main" val="267199805"/>
                    </a:ext>
                  </a:extLst>
                </a:gridCol>
                <a:gridCol w="2312430">
                  <a:extLst>
                    <a:ext uri="{9D8B030D-6E8A-4147-A177-3AD203B41FA5}">
                      <a16:colId xmlns:a16="http://schemas.microsoft.com/office/drawing/2014/main" val="4037610788"/>
                    </a:ext>
                  </a:extLst>
                </a:gridCol>
                <a:gridCol w="2312430">
                  <a:extLst>
                    <a:ext uri="{9D8B030D-6E8A-4147-A177-3AD203B41FA5}">
                      <a16:colId xmlns:a16="http://schemas.microsoft.com/office/drawing/2014/main" val="2771497724"/>
                    </a:ext>
                  </a:extLst>
                </a:gridCol>
              </a:tblGrid>
              <a:tr h="610253">
                <a:tc>
                  <a:txBody>
                    <a:bodyPr/>
                    <a:lstStyle/>
                    <a:p>
                      <a:r>
                        <a:rPr lang="en-US" dirty="0"/>
                        <a:t>Model</a:t>
                      </a:r>
                    </a:p>
                  </a:txBody>
                  <a:tcPr/>
                </a:tc>
                <a:tc>
                  <a:txBody>
                    <a:bodyPr/>
                    <a:lstStyle/>
                    <a:p>
                      <a:r>
                        <a:rPr lang="en-US" dirty="0"/>
                        <a:t>Test Accuracy</a:t>
                      </a:r>
                    </a:p>
                  </a:txBody>
                  <a:tcPr/>
                </a:tc>
                <a:tc>
                  <a:txBody>
                    <a:bodyPr/>
                    <a:lstStyle/>
                    <a:p>
                      <a:r>
                        <a:rPr lang="en-US" dirty="0"/>
                        <a:t>Sensitivity</a:t>
                      </a:r>
                    </a:p>
                  </a:txBody>
                  <a:tcPr/>
                </a:tc>
                <a:tc>
                  <a:txBody>
                    <a:bodyPr/>
                    <a:lstStyle/>
                    <a:p>
                      <a:r>
                        <a:rPr lang="en-US" dirty="0"/>
                        <a:t>Specificity</a:t>
                      </a:r>
                    </a:p>
                  </a:txBody>
                  <a:tcPr/>
                </a:tc>
                <a:extLst>
                  <a:ext uri="{0D108BD9-81ED-4DB2-BD59-A6C34878D82A}">
                    <a16:rowId xmlns:a16="http://schemas.microsoft.com/office/drawing/2014/main" val="3478418202"/>
                  </a:ext>
                </a:extLst>
              </a:tr>
              <a:tr h="610253">
                <a:tc>
                  <a:txBody>
                    <a:bodyPr/>
                    <a:lstStyle/>
                    <a:p>
                      <a:r>
                        <a:rPr lang="en-US" dirty="0"/>
                        <a:t>Logistic Regression</a:t>
                      </a:r>
                    </a:p>
                  </a:txBody>
                  <a:tcPr/>
                </a:tc>
                <a:tc>
                  <a:txBody>
                    <a:bodyPr/>
                    <a:lstStyle/>
                    <a:p>
                      <a:r>
                        <a:rPr lang="en-US" dirty="0"/>
                        <a:t>0.9469</a:t>
                      </a:r>
                    </a:p>
                  </a:txBody>
                  <a:tcPr/>
                </a:tc>
                <a:tc>
                  <a:txBody>
                    <a:bodyPr/>
                    <a:lstStyle/>
                    <a:p>
                      <a:r>
                        <a:rPr lang="en-US" dirty="0"/>
                        <a:t>0.9130</a:t>
                      </a:r>
                    </a:p>
                  </a:txBody>
                  <a:tcPr/>
                </a:tc>
                <a:tc>
                  <a:txBody>
                    <a:bodyPr/>
                    <a:lstStyle/>
                    <a:p>
                      <a:r>
                        <a:rPr lang="en-US" dirty="0"/>
                        <a:t>0.9701 </a:t>
                      </a:r>
                    </a:p>
                  </a:txBody>
                  <a:tcPr/>
                </a:tc>
                <a:extLst>
                  <a:ext uri="{0D108BD9-81ED-4DB2-BD59-A6C34878D82A}">
                    <a16:rowId xmlns:a16="http://schemas.microsoft.com/office/drawing/2014/main" val="1999564383"/>
                  </a:ext>
                </a:extLst>
              </a:tr>
              <a:tr h="610253">
                <a:tc>
                  <a:txBody>
                    <a:bodyPr/>
                    <a:lstStyle/>
                    <a:p>
                      <a:r>
                        <a:rPr lang="en-US" dirty="0"/>
                        <a:t>Decision Tree</a:t>
                      </a:r>
                    </a:p>
                  </a:txBody>
                  <a:tcPr/>
                </a:tc>
                <a:tc>
                  <a:txBody>
                    <a:bodyPr/>
                    <a:lstStyle/>
                    <a:p>
                      <a:r>
                        <a:rPr lang="en-US" dirty="0"/>
                        <a:t>0.9735</a:t>
                      </a:r>
                    </a:p>
                  </a:txBody>
                  <a:tcPr/>
                </a:tc>
                <a:tc>
                  <a:txBody>
                    <a:bodyPr/>
                    <a:lstStyle/>
                    <a:p>
                      <a:r>
                        <a:rPr lang="en-US" dirty="0"/>
                        <a:t>0.9783</a:t>
                      </a:r>
                    </a:p>
                  </a:txBody>
                  <a:tcPr/>
                </a:tc>
                <a:tc>
                  <a:txBody>
                    <a:bodyPr/>
                    <a:lstStyle/>
                    <a:p>
                      <a:r>
                        <a:rPr lang="en-US" dirty="0"/>
                        <a:t>0.9701 </a:t>
                      </a:r>
                    </a:p>
                  </a:txBody>
                  <a:tcPr/>
                </a:tc>
                <a:extLst>
                  <a:ext uri="{0D108BD9-81ED-4DB2-BD59-A6C34878D82A}">
                    <a16:rowId xmlns:a16="http://schemas.microsoft.com/office/drawing/2014/main" val="3098727582"/>
                  </a:ext>
                </a:extLst>
              </a:tr>
              <a:tr h="610253">
                <a:tc>
                  <a:txBody>
                    <a:bodyPr/>
                    <a:lstStyle/>
                    <a:p>
                      <a:r>
                        <a:rPr lang="en-US" b="1" dirty="0"/>
                        <a:t>Random Forest</a:t>
                      </a:r>
                    </a:p>
                  </a:txBody>
                  <a:tcPr/>
                </a:tc>
                <a:tc>
                  <a:txBody>
                    <a:bodyPr/>
                    <a:lstStyle/>
                    <a:p>
                      <a:r>
                        <a:rPr lang="en-US" dirty="0"/>
                        <a:t>0.9912</a:t>
                      </a:r>
                    </a:p>
                  </a:txBody>
                  <a:tcPr/>
                </a:tc>
                <a:tc>
                  <a:txBody>
                    <a:bodyPr/>
                    <a:lstStyle/>
                    <a:p>
                      <a:r>
                        <a:rPr lang="en-US" dirty="0"/>
                        <a:t>0.9783</a:t>
                      </a:r>
                    </a:p>
                  </a:txBody>
                  <a:tcPr/>
                </a:tc>
                <a:tc>
                  <a:txBody>
                    <a:bodyPr/>
                    <a:lstStyle/>
                    <a:p>
                      <a:r>
                        <a:rPr lang="en-US" dirty="0"/>
                        <a:t>1.000</a:t>
                      </a:r>
                    </a:p>
                  </a:txBody>
                  <a:tcPr/>
                </a:tc>
                <a:extLst>
                  <a:ext uri="{0D108BD9-81ED-4DB2-BD59-A6C34878D82A}">
                    <a16:rowId xmlns:a16="http://schemas.microsoft.com/office/drawing/2014/main" val="3236040791"/>
                  </a:ext>
                </a:extLst>
              </a:tr>
            </a:tbl>
          </a:graphicData>
        </a:graphic>
      </p:graphicFrame>
      <p:graphicFrame>
        <p:nvGraphicFramePr>
          <p:cNvPr id="7" name="Table 6">
            <a:extLst>
              <a:ext uri="{FF2B5EF4-FFF2-40B4-BE49-F238E27FC236}">
                <a16:creationId xmlns:a16="http://schemas.microsoft.com/office/drawing/2014/main" id="{DD7CC6B4-F246-F47B-D958-4531FB573428}"/>
              </a:ext>
            </a:extLst>
          </p:cNvPr>
          <p:cNvGraphicFramePr>
            <a:graphicFrameLocks noGrp="1"/>
          </p:cNvGraphicFramePr>
          <p:nvPr>
            <p:extLst>
              <p:ext uri="{D42A27DB-BD31-4B8C-83A1-F6EECF244321}">
                <p14:modId xmlns:p14="http://schemas.microsoft.com/office/powerpoint/2010/main" val="3745703150"/>
              </p:ext>
            </p:extLst>
          </p:nvPr>
        </p:nvGraphicFramePr>
        <p:xfrm>
          <a:off x="1027657" y="5086711"/>
          <a:ext cx="9249720" cy="1220506"/>
        </p:xfrm>
        <a:graphic>
          <a:graphicData uri="http://schemas.openxmlformats.org/drawingml/2006/table">
            <a:tbl>
              <a:tblPr firstRow="1" bandRow="1">
                <a:tableStyleId>{5C22544A-7EE6-4342-B048-85BDC9FD1C3A}</a:tableStyleId>
              </a:tblPr>
              <a:tblGrid>
                <a:gridCol w="2312430">
                  <a:extLst>
                    <a:ext uri="{9D8B030D-6E8A-4147-A177-3AD203B41FA5}">
                      <a16:colId xmlns:a16="http://schemas.microsoft.com/office/drawing/2014/main" val="2352469702"/>
                    </a:ext>
                  </a:extLst>
                </a:gridCol>
                <a:gridCol w="2312430">
                  <a:extLst>
                    <a:ext uri="{9D8B030D-6E8A-4147-A177-3AD203B41FA5}">
                      <a16:colId xmlns:a16="http://schemas.microsoft.com/office/drawing/2014/main" val="267199805"/>
                    </a:ext>
                  </a:extLst>
                </a:gridCol>
                <a:gridCol w="2312430">
                  <a:extLst>
                    <a:ext uri="{9D8B030D-6E8A-4147-A177-3AD203B41FA5}">
                      <a16:colId xmlns:a16="http://schemas.microsoft.com/office/drawing/2014/main" val="4037610788"/>
                    </a:ext>
                  </a:extLst>
                </a:gridCol>
                <a:gridCol w="2312430">
                  <a:extLst>
                    <a:ext uri="{9D8B030D-6E8A-4147-A177-3AD203B41FA5}">
                      <a16:colId xmlns:a16="http://schemas.microsoft.com/office/drawing/2014/main" val="2771497724"/>
                    </a:ext>
                  </a:extLst>
                </a:gridCol>
              </a:tblGrid>
              <a:tr h="610253">
                <a:tc>
                  <a:txBody>
                    <a:bodyPr/>
                    <a:lstStyle/>
                    <a:p>
                      <a:r>
                        <a:rPr lang="en-US" dirty="0"/>
                        <a:t>Model</a:t>
                      </a:r>
                    </a:p>
                  </a:txBody>
                  <a:tcPr/>
                </a:tc>
                <a:tc>
                  <a:txBody>
                    <a:bodyPr/>
                    <a:lstStyle/>
                    <a:p>
                      <a:r>
                        <a:rPr lang="en-US" dirty="0"/>
                        <a:t>R^2</a:t>
                      </a:r>
                    </a:p>
                  </a:txBody>
                  <a:tcPr/>
                </a:tc>
                <a:tc>
                  <a:txBody>
                    <a:bodyPr/>
                    <a:lstStyle/>
                    <a:p>
                      <a:r>
                        <a:rPr lang="en-US" dirty="0"/>
                        <a:t>MSE</a:t>
                      </a:r>
                    </a:p>
                  </a:txBody>
                  <a:tcPr/>
                </a:tc>
                <a:tc>
                  <a:txBody>
                    <a:bodyPr/>
                    <a:lstStyle/>
                    <a:p>
                      <a:r>
                        <a:rPr lang="en-US" dirty="0"/>
                        <a:t>Mae</a:t>
                      </a:r>
                    </a:p>
                  </a:txBody>
                  <a:tcPr/>
                </a:tc>
                <a:extLst>
                  <a:ext uri="{0D108BD9-81ED-4DB2-BD59-A6C34878D82A}">
                    <a16:rowId xmlns:a16="http://schemas.microsoft.com/office/drawing/2014/main" val="3478418202"/>
                  </a:ext>
                </a:extLst>
              </a:tr>
              <a:tr h="610253">
                <a:tc>
                  <a:txBody>
                    <a:bodyPr/>
                    <a:lstStyle/>
                    <a:p>
                      <a:r>
                        <a:rPr lang="en-US" dirty="0"/>
                        <a:t>Linear Regression</a:t>
                      </a:r>
                    </a:p>
                  </a:txBody>
                  <a:tcPr/>
                </a:tc>
                <a:tc>
                  <a:txBody>
                    <a:bodyPr/>
                    <a:lstStyle/>
                    <a:p>
                      <a:r>
                        <a:rPr lang="en-US" sz="1800" dirty="0"/>
                        <a:t>0.9510</a:t>
                      </a:r>
                      <a:endParaRPr lang="en-US" dirty="0"/>
                    </a:p>
                  </a:txBody>
                  <a:tcPr/>
                </a:tc>
                <a:tc>
                  <a:txBody>
                    <a:bodyPr/>
                    <a:lstStyle/>
                    <a:p>
                      <a:r>
                        <a:rPr lang="en-US" dirty="0"/>
                        <a:t>0.090</a:t>
                      </a:r>
                    </a:p>
                  </a:txBody>
                  <a:tcPr/>
                </a:tc>
                <a:tc>
                  <a:txBody>
                    <a:bodyPr/>
                    <a:lstStyle/>
                    <a:p>
                      <a:r>
                        <a:rPr lang="en-US" dirty="0"/>
                        <a:t>0.205</a:t>
                      </a:r>
                    </a:p>
                  </a:txBody>
                  <a:tcPr/>
                </a:tc>
                <a:extLst>
                  <a:ext uri="{0D108BD9-81ED-4DB2-BD59-A6C34878D82A}">
                    <a16:rowId xmlns:a16="http://schemas.microsoft.com/office/drawing/2014/main" val="1999564383"/>
                  </a:ext>
                </a:extLst>
              </a:tr>
            </a:tbl>
          </a:graphicData>
        </a:graphic>
      </p:graphicFrame>
    </p:spTree>
    <p:extLst>
      <p:ext uri="{BB962C8B-B14F-4D97-AF65-F5344CB8AC3E}">
        <p14:creationId xmlns:p14="http://schemas.microsoft.com/office/powerpoint/2010/main" val="12041258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Rectangle 20">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Rectangle 24">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6EBF970D-A3B9-C86A-1187-8EF5E18B4755}"/>
              </a:ext>
            </a:extLst>
          </p:cNvPr>
          <p:cNvSpPr txBox="1">
            <a:spLocks/>
          </p:cNvSpPr>
          <p:nvPr/>
        </p:nvSpPr>
        <p:spPr>
          <a:xfrm>
            <a:off x="838200" y="625896"/>
            <a:ext cx="10506456" cy="10102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500" dirty="0"/>
              <a:t>Statistical Inference Testing</a:t>
            </a:r>
          </a:p>
          <a:p>
            <a:pPr>
              <a:spcAft>
                <a:spcPts val="600"/>
              </a:spcAft>
            </a:pPr>
            <a:r>
              <a:rPr lang="en-US" sz="2500" dirty="0"/>
              <a:t>Chi-Square Test for Sleep Disorder &amp; BMI</a:t>
            </a:r>
          </a:p>
          <a:p>
            <a:pPr>
              <a:spcAft>
                <a:spcPts val="600"/>
              </a:spcAft>
            </a:pPr>
            <a:endParaRPr lang="en-US" sz="2500" dirty="0"/>
          </a:p>
        </p:txBody>
      </p:sp>
      <p:sp>
        <p:nvSpPr>
          <p:cNvPr id="27" name="Rectangle 26">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descr="A black text on a white background&#10;&#10;Description automatically generated">
            <a:extLst>
              <a:ext uri="{FF2B5EF4-FFF2-40B4-BE49-F238E27FC236}">
                <a16:creationId xmlns:a16="http://schemas.microsoft.com/office/drawing/2014/main" id="{F1CB15E2-1244-23A2-30B3-5CE1CCE8EE91}"/>
              </a:ext>
            </a:extLst>
          </p:cNvPr>
          <p:cNvPicPr>
            <a:picLocks noChangeAspect="1"/>
          </p:cNvPicPr>
          <p:nvPr/>
        </p:nvPicPr>
        <p:blipFill>
          <a:blip r:embed="rId2"/>
          <a:stretch>
            <a:fillRect/>
          </a:stretch>
        </p:blipFill>
        <p:spPr>
          <a:xfrm>
            <a:off x="6664718" y="2111390"/>
            <a:ext cx="5007886" cy="1195198"/>
          </a:xfrm>
          <a:prstGeom prst="rect">
            <a:avLst/>
          </a:prstGeom>
        </p:spPr>
      </p:pic>
      <p:sp>
        <p:nvSpPr>
          <p:cNvPr id="12" name="Frame 11">
            <a:extLst>
              <a:ext uri="{FF2B5EF4-FFF2-40B4-BE49-F238E27FC236}">
                <a16:creationId xmlns:a16="http://schemas.microsoft.com/office/drawing/2014/main" id="{8C176710-B5D9-424B-306B-C9EC77DBF37E}"/>
              </a:ext>
            </a:extLst>
          </p:cNvPr>
          <p:cNvSpPr/>
          <p:nvPr/>
        </p:nvSpPr>
        <p:spPr>
          <a:xfrm>
            <a:off x="10739759" y="2794526"/>
            <a:ext cx="982849" cy="578941"/>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6" name="Picture 15" descr="A close-up of a colorful box&#10;&#10;Description automatically generated with medium confidence">
            <a:extLst>
              <a:ext uri="{FF2B5EF4-FFF2-40B4-BE49-F238E27FC236}">
                <a16:creationId xmlns:a16="http://schemas.microsoft.com/office/drawing/2014/main" id="{E217D53F-733D-BF72-CD1A-FAC6877D5CE1}"/>
              </a:ext>
            </a:extLst>
          </p:cNvPr>
          <p:cNvPicPr>
            <a:picLocks noChangeAspect="1"/>
          </p:cNvPicPr>
          <p:nvPr/>
        </p:nvPicPr>
        <p:blipFill>
          <a:blip r:embed="rId3"/>
          <a:stretch>
            <a:fillRect/>
          </a:stretch>
        </p:blipFill>
        <p:spPr>
          <a:xfrm>
            <a:off x="6664718" y="3899987"/>
            <a:ext cx="4706100" cy="2297734"/>
          </a:xfrm>
          <a:prstGeom prst="rect">
            <a:avLst/>
          </a:prstGeom>
        </p:spPr>
      </p:pic>
      <p:sp>
        <p:nvSpPr>
          <p:cNvPr id="18" name="TextBox 17">
            <a:extLst>
              <a:ext uri="{FF2B5EF4-FFF2-40B4-BE49-F238E27FC236}">
                <a16:creationId xmlns:a16="http://schemas.microsoft.com/office/drawing/2014/main" id="{C28A7BA5-C02B-4DCF-0657-B4F472FCCAB8}"/>
              </a:ext>
            </a:extLst>
          </p:cNvPr>
          <p:cNvSpPr txBox="1"/>
          <p:nvPr/>
        </p:nvSpPr>
        <p:spPr>
          <a:xfrm>
            <a:off x="838200" y="2111612"/>
            <a:ext cx="4639080" cy="1400383"/>
          </a:xfrm>
          <a:prstGeom prst="rect">
            <a:avLst/>
          </a:prstGeom>
          <a:noFill/>
        </p:spPr>
        <p:txBody>
          <a:bodyPr wrap="square" rtlCol="0">
            <a:spAutoFit/>
          </a:bodyPr>
          <a:lstStyle/>
          <a:p>
            <a:pPr marL="285750" indent="-285750" defTabSz="822960">
              <a:spcAft>
                <a:spcPts val="600"/>
              </a:spcAft>
              <a:buFont typeface="Arial" panose="020B0604020202020204" pitchFamily="34" charset="0"/>
              <a:buChar char="•"/>
            </a:pPr>
            <a:r>
              <a:rPr lang="en-US" sz="1600" kern="1200" dirty="0">
                <a:solidFill>
                  <a:schemeClr val="tx1"/>
                </a:solidFill>
                <a:latin typeface="+mn-lt"/>
                <a:ea typeface="+mn-ea"/>
                <a:cs typeface="+mn-cs"/>
              </a:rPr>
              <a:t>Null hypothesis (H0): There is no significant association between BMI and Sleep Disorder</a:t>
            </a:r>
          </a:p>
          <a:p>
            <a:pPr marL="285750" indent="-285750" defTabSz="822960">
              <a:spcAft>
                <a:spcPts val="600"/>
              </a:spcAft>
              <a:buFont typeface="Arial" panose="020B0604020202020204" pitchFamily="34" charset="0"/>
              <a:buChar char="•"/>
            </a:pPr>
            <a:r>
              <a:rPr lang="en-US" sz="1600" kern="1200" dirty="0">
                <a:solidFill>
                  <a:schemeClr val="tx1"/>
                </a:solidFill>
                <a:latin typeface="+mn-lt"/>
                <a:ea typeface="+mn-ea"/>
                <a:cs typeface="+mn-cs"/>
              </a:rPr>
              <a:t>Alternative hypothesis (H1): There is significant association between BMI and Sleep Disorder</a:t>
            </a:r>
            <a:endParaRPr lang="en-US" sz="1600" dirty="0"/>
          </a:p>
        </p:txBody>
      </p:sp>
      <p:sp>
        <p:nvSpPr>
          <p:cNvPr id="22" name="TextBox 21">
            <a:extLst>
              <a:ext uri="{FF2B5EF4-FFF2-40B4-BE49-F238E27FC236}">
                <a16:creationId xmlns:a16="http://schemas.microsoft.com/office/drawing/2014/main" id="{A0DCA69F-37C2-B583-EC8D-0D6F0806996A}"/>
              </a:ext>
            </a:extLst>
          </p:cNvPr>
          <p:cNvSpPr txBox="1"/>
          <p:nvPr/>
        </p:nvSpPr>
        <p:spPr>
          <a:xfrm>
            <a:off x="1305497" y="4235478"/>
            <a:ext cx="3879780" cy="1308050"/>
          </a:xfrm>
          <a:prstGeom prst="rect">
            <a:avLst/>
          </a:prstGeom>
          <a:noFill/>
        </p:spPr>
        <p:txBody>
          <a:bodyPr wrap="none" rtlCol="0">
            <a:spAutoFit/>
          </a:bodyPr>
          <a:lstStyle/>
          <a:p>
            <a:pPr marL="285750" indent="-285750" defTabSz="822960">
              <a:spcAft>
                <a:spcPts val="600"/>
              </a:spcAft>
              <a:buFont typeface="Arial" panose="020B0604020202020204" pitchFamily="34" charset="0"/>
              <a:buChar char="•"/>
            </a:pPr>
            <a:r>
              <a:rPr lang="en-US" sz="1600" kern="1200" dirty="0">
                <a:highlight>
                  <a:srgbClr val="FFFF00"/>
                </a:highlight>
                <a:latin typeface="+mn-lt"/>
                <a:ea typeface="+mn-ea"/>
                <a:cs typeface="+mn-cs"/>
              </a:rPr>
              <a:t>We reject H0 </a:t>
            </a:r>
          </a:p>
          <a:p>
            <a:pPr defTabSz="822960">
              <a:spcAft>
                <a:spcPts val="600"/>
              </a:spcAft>
            </a:pPr>
            <a:r>
              <a:rPr lang="en-US" sz="1600" dirty="0"/>
              <a:t>Since the p-value is lower than 0.05</a:t>
            </a:r>
          </a:p>
          <a:p>
            <a:pPr defTabSz="822960">
              <a:spcAft>
                <a:spcPts val="600"/>
              </a:spcAft>
            </a:pPr>
            <a:r>
              <a:rPr lang="en-US" sz="1600" kern="1200" dirty="0">
                <a:solidFill>
                  <a:schemeClr val="tx1"/>
                </a:solidFill>
                <a:latin typeface="+mn-lt"/>
                <a:ea typeface="+mn-ea"/>
                <a:cs typeface="+mn-cs"/>
              </a:rPr>
              <a:t>There is significant association between</a:t>
            </a:r>
          </a:p>
          <a:p>
            <a:pPr defTabSz="822960">
              <a:spcAft>
                <a:spcPts val="600"/>
              </a:spcAft>
            </a:pPr>
            <a:r>
              <a:rPr lang="en-US" sz="1600" kern="1200" dirty="0">
                <a:solidFill>
                  <a:schemeClr val="tx1"/>
                </a:solidFill>
                <a:latin typeface="+mn-lt"/>
                <a:ea typeface="+mn-ea"/>
                <a:cs typeface="+mn-cs"/>
              </a:rPr>
              <a:t>BMI and Sleep Disorder                          </a:t>
            </a:r>
            <a:endParaRPr lang="en-US" sz="1600" dirty="0"/>
          </a:p>
        </p:txBody>
      </p:sp>
      <p:sp>
        <p:nvSpPr>
          <p:cNvPr id="24" name="Right Arrow 23">
            <a:extLst>
              <a:ext uri="{FF2B5EF4-FFF2-40B4-BE49-F238E27FC236}">
                <a16:creationId xmlns:a16="http://schemas.microsoft.com/office/drawing/2014/main" id="{66E97CFC-5947-D0E3-D08D-7BBD1F5DFA7C}"/>
              </a:ext>
            </a:extLst>
          </p:cNvPr>
          <p:cNvSpPr/>
          <p:nvPr/>
        </p:nvSpPr>
        <p:spPr>
          <a:xfrm>
            <a:off x="436527" y="4631726"/>
            <a:ext cx="829467" cy="2951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32809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Rectangle 20">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Rectangle 24">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6EBF970D-A3B9-C86A-1187-8EF5E18B4755}"/>
              </a:ext>
            </a:extLst>
          </p:cNvPr>
          <p:cNvSpPr txBox="1">
            <a:spLocks/>
          </p:cNvSpPr>
          <p:nvPr/>
        </p:nvSpPr>
        <p:spPr>
          <a:xfrm>
            <a:off x="838200" y="625896"/>
            <a:ext cx="10506456" cy="10102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500" dirty="0"/>
              <a:t>Statistical Inference Testing</a:t>
            </a:r>
          </a:p>
          <a:p>
            <a:pPr>
              <a:spcAft>
                <a:spcPts val="600"/>
              </a:spcAft>
            </a:pPr>
            <a:r>
              <a:rPr lang="en-US" sz="2500" dirty="0"/>
              <a:t>T-Test Quality/Heart rate &amp; Activity level</a:t>
            </a:r>
          </a:p>
          <a:p>
            <a:pPr>
              <a:spcAft>
                <a:spcPts val="600"/>
              </a:spcAft>
            </a:pPr>
            <a:endParaRPr lang="en-US" sz="2500" dirty="0"/>
          </a:p>
        </p:txBody>
      </p:sp>
      <p:sp>
        <p:nvSpPr>
          <p:cNvPr id="27" name="Rectangle 26">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8EEF5E35-D863-EA2D-948C-D5A919FA4953}"/>
              </a:ext>
            </a:extLst>
          </p:cNvPr>
          <p:cNvSpPr txBox="1"/>
          <p:nvPr/>
        </p:nvSpPr>
        <p:spPr>
          <a:xfrm>
            <a:off x="838200" y="2111612"/>
            <a:ext cx="4639080" cy="1646605"/>
          </a:xfrm>
          <a:prstGeom prst="rect">
            <a:avLst/>
          </a:prstGeom>
          <a:noFill/>
        </p:spPr>
        <p:txBody>
          <a:bodyPr wrap="square" rtlCol="0">
            <a:spAutoFit/>
          </a:bodyPr>
          <a:lstStyle/>
          <a:p>
            <a:pPr marL="285750" indent="-285750" defTabSz="822960">
              <a:spcAft>
                <a:spcPts val="600"/>
              </a:spcAft>
              <a:buFont typeface="Arial" panose="020B0604020202020204" pitchFamily="34" charset="0"/>
              <a:buChar char="•"/>
            </a:pPr>
            <a:r>
              <a:rPr lang="en-US" sz="1600" kern="1200" dirty="0">
                <a:solidFill>
                  <a:schemeClr val="tx1"/>
                </a:solidFill>
                <a:latin typeface="+mn-lt"/>
                <a:ea typeface="+mn-ea"/>
                <a:cs typeface="+mn-cs"/>
              </a:rPr>
              <a:t>Null hypothesis (H0): </a:t>
            </a:r>
            <a:r>
              <a:rPr lang="en-US" sz="1600" b="0" i="0" dirty="0">
                <a:solidFill>
                  <a:srgbClr val="0D0D0D"/>
                </a:solidFill>
                <a:effectLst/>
              </a:rPr>
              <a:t>There is no significant difference in the mean test scores between </a:t>
            </a:r>
            <a:r>
              <a:rPr lang="en-US" sz="1600" b="0" i="0" dirty="0" err="1">
                <a:solidFill>
                  <a:srgbClr val="0D0D0D"/>
                </a:solidFill>
                <a:effectLst/>
              </a:rPr>
              <a:t>ActivityLevels</a:t>
            </a:r>
            <a:r>
              <a:rPr lang="en-US" sz="1600" b="0" i="0" dirty="0">
                <a:solidFill>
                  <a:srgbClr val="0D0D0D"/>
                </a:solidFill>
                <a:effectLst/>
              </a:rPr>
              <a:t> and Sleep Quality.</a:t>
            </a:r>
          </a:p>
          <a:p>
            <a:pPr marL="285750" indent="-285750" defTabSz="822960">
              <a:spcAft>
                <a:spcPts val="600"/>
              </a:spcAft>
              <a:buFont typeface="Arial" panose="020B0604020202020204" pitchFamily="34" charset="0"/>
              <a:buChar char="•"/>
            </a:pPr>
            <a:r>
              <a:rPr lang="en-US" sz="1600" kern="1200" dirty="0">
                <a:solidFill>
                  <a:schemeClr val="tx1"/>
                </a:solidFill>
                <a:latin typeface="+mn-lt"/>
                <a:ea typeface="+mn-ea"/>
                <a:cs typeface="+mn-cs"/>
              </a:rPr>
              <a:t>Alternative hypothesis (H1): </a:t>
            </a:r>
            <a:r>
              <a:rPr lang="en-US" sz="1600" b="0" i="0" dirty="0">
                <a:solidFill>
                  <a:srgbClr val="0D0D0D"/>
                </a:solidFill>
                <a:effectLst/>
              </a:rPr>
              <a:t>There is significant difference in the mean test scores between </a:t>
            </a:r>
            <a:r>
              <a:rPr lang="en-US" sz="1600" b="0" i="0" dirty="0" err="1">
                <a:solidFill>
                  <a:srgbClr val="0D0D0D"/>
                </a:solidFill>
                <a:effectLst/>
              </a:rPr>
              <a:t>ActivityLevels</a:t>
            </a:r>
            <a:r>
              <a:rPr lang="en-US" sz="1600" b="0" i="0" dirty="0">
                <a:solidFill>
                  <a:srgbClr val="0D0D0D"/>
                </a:solidFill>
                <a:effectLst/>
              </a:rPr>
              <a:t> and Sleep Quality.</a:t>
            </a:r>
          </a:p>
        </p:txBody>
      </p:sp>
      <p:sp>
        <p:nvSpPr>
          <p:cNvPr id="13" name="TextBox 12">
            <a:extLst>
              <a:ext uri="{FF2B5EF4-FFF2-40B4-BE49-F238E27FC236}">
                <a16:creationId xmlns:a16="http://schemas.microsoft.com/office/drawing/2014/main" id="{7879237C-74DD-FBFE-447E-A1D06C8133FD}"/>
              </a:ext>
            </a:extLst>
          </p:cNvPr>
          <p:cNvSpPr txBox="1"/>
          <p:nvPr/>
        </p:nvSpPr>
        <p:spPr>
          <a:xfrm>
            <a:off x="1305497" y="4235478"/>
            <a:ext cx="4171783" cy="1674305"/>
          </a:xfrm>
          <a:prstGeom prst="rect">
            <a:avLst/>
          </a:prstGeom>
          <a:noFill/>
        </p:spPr>
        <p:txBody>
          <a:bodyPr wrap="none" rtlCol="0">
            <a:spAutoFit/>
          </a:bodyPr>
          <a:lstStyle/>
          <a:p>
            <a:pPr marL="285750" indent="-285750" defTabSz="822960">
              <a:spcAft>
                <a:spcPts val="600"/>
              </a:spcAft>
              <a:buFont typeface="Arial" panose="020B0604020202020204" pitchFamily="34" charset="0"/>
              <a:buChar char="•"/>
            </a:pPr>
            <a:r>
              <a:rPr lang="en-US" sz="1600" kern="1200" dirty="0">
                <a:highlight>
                  <a:srgbClr val="FFFF00"/>
                </a:highlight>
                <a:latin typeface="+mn-lt"/>
                <a:ea typeface="+mn-ea"/>
                <a:cs typeface="+mn-cs"/>
              </a:rPr>
              <a:t>We reject H0 </a:t>
            </a:r>
          </a:p>
          <a:p>
            <a:pPr defTabSz="822960">
              <a:spcAft>
                <a:spcPts val="600"/>
              </a:spcAft>
            </a:pPr>
            <a:r>
              <a:rPr lang="en-US" sz="1600" dirty="0"/>
              <a:t>T</a:t>
            </a:r>
            <a:r>
              <a:rPr lang="en-US" sz="1600" kern="1200" dirty="0">
                <a:solidFill>
                  <a:schemeClr val="tx1"/>
                </a:solidFill>
                <a:latin typeface="+mn-lt"/>
                <a:ea typeface="+mn-ea"/>
                <a:cs typeface="+mn-cs"/>
              </a:rPr>
              <a:t>here is a statistically significant difference</a:t>
            </a:r>
          </a:p>
          <a:p>
            <a:pPr defTabSz="822960">
              <a:spcAft>
                <a:spcPts val="600"/>
              </a:spcAft>
            </a:pPr>
            <a:r>
              <a:rPr lang="en-US" sz="1600" kern="1200" dirty="0">
                <a:solidFill>
                  <a:schemeClr val="tx1"/>
                </a:solidFill>
                <a:latin typeface="+mn-lt"/>
                <a:ea typeface="+mn-ea"/>
                <a:cs typeface="+mn-cs"/>
              </a:rPr>
              <a:t>between the mean Sleep </a:t>
            </a:r>
            <a:r>
              <a:rPr lang="en-US" sz="1600" dirty="0"/>
              <a:t>Q</a:t>
            </a:r>
            <a:r>
              <a:rPr lang="en-US" sz="1600" kern="1200" dirty="0">
                <a:solidFill>
                  <a:schemeClr val="tx1"/>
                </a:solidFill>
                <a:latin typeface="+mn-lt"/>
                <a:ea typeface="+mn-ea"/>
                <a:cs typeface="+mn-cs"/>
              </a:rPr>
              <a:t>uality </a:t>
            </a:r>
          </a:p>
          <a:p>
            <a:pPr defTabSz="822960">
              <a:spcAft>
                <a:spcPts val="600"/>
              </a:spcAft>
            </a:pPr>
            <a:r>
              <a:rPr lang="en-US" sz="1600" kern="1200" dirty="0">
                <a:solidFill>
                  <a:schemeClr val="tx1"/>
                </a:solidFill>
                <a:latin typeface="+mn-lt"/>
                <a:ea typeface="+mn-ea"/>
                <a:cs typeface="+mn-cs"/>
              </a:rPr>
              <a:t>and mean </a:t>
            </a:r>
            <a:r>
              <a:rPr lang="en-US" sz="1600" kern="1200" dirty="0" err="1">
                <a:solidFill>
                  <a:schemeClr val="tx1"/>
                </a:solidFill>
                <a:latin typeface="+mn-lt"/>
                <a:ea typeface="+mn-ea"/>
                <a:cs typeface="+mn-cs"/>
              </a:rPr>
              <a:t>ActivityLevels</a:t>
            </a:r>
            <a:r>
              <a:rPr lang="en-US" sz="1600" kern="1200" dirty="0">
                <a:solidFill>
                  <a:schemeClr val="tx1"/>
                </a:solidFill>
                <a:latin typeface="+mn-lt"/>
                <a:ea typeface="+mn-ea"/>
                <a:cs typeface="+mn-cs"/>
              </a:rPr>
              <a:t> &amp; HR + AL</a:t>
            </a:r>
          </a:p>
          <a:p>
            <a:pPr defTabSz="822960">
              <a:spcAft>
                <a:spcPts val="600"/>
              </a:spcAft>
            </a:pPr>
            <a:r>
              <a:rPr lang="en-US" sz="1600" kern="1200" dirty="0">
                <a:solidFill>
                  <a:schemeClr val="tx1"/>
                </a:solidFill>
                <a:latin typeface="+mn-lt"/>
                <a:ea typeface="+mn-ea"/>
                <a:cs typeface="+mn-cs"/>
              </a:rPr>
              <a:t>                          </a:t>
            </a:r>
            <a:endParaRPr lang="en-US" sz="1600" dirty="0"/>
          </a:p>
        </p:txBody>
      </p:sp>
      <p:sp>
        <p:nvSpPr>
          <p:cNvPr id="14" name="Right Arrow 13">
            <a:extLst>
              <a:ext uri="{FF2B5EF4-FFF2-40B4-BE49-F238E27FC236}">
                <a16:creationId xmlns:a16="http://schemas.microsoft.com/office/drawing/2014/main" id="{D18A8F2A-8343-7853-A0F2-E1598A2C60C7}"/>
              </a:ext>
            </a:extLst>
          </p:cNvPr>
          <p:cNvSpPr/>
          <p:nvPr/>
        </p:nvSpPr>
        <p:spPr>
          <a:xfrm>
            <a:off x="436527" y="4631726"/>
            <a:ext cx="829467" cy="2951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up of a text&#10;&#10;Description automatically generated">
            <a:extLst>
              <a:ext uri="{FF2B5EF4-FFF2-40B4-BE49-F238E27FC236}">
                <a16:creationId xmlns:a16="http://schemas.microsoft.com/office/drawing/2014/main" id="{1EFB9E23-C2D6-7E23-C2FF-8C6936561FE2}"/>
              </a:ext>
            </a:extLst>
          </p:cNvPr>
          <p:cNvPicPr>
            <a:picLocks noChangeAspect="1"/>
          </p:cNvPicPr>
          <p:nvPr/>
        </p:nvPicPr>
        <p:blipFill>
          <a:blip r:embed="rId2"/>
          <a:stretch>
            <a:fillRect/>
          </a:stretch>
        </p:blipFill>
        <p:spPr>
          <a:xfrm>
            <a:off x="6603697" y="5124273"/>
            <a:ext cx="4461885" cy="1039662"/>
          </a:xfrm>
          <a:prstGeom prst="rect">
            <a:avLst/>
          </a:prstGeom>
        </p:spPr>
      </p:pic>
      <p:sp>
        <p:nvSpPr>
          <p:cNvPr id="12" name="Frame 11">
            <a:extLst>
              <a:ext uri="{FF2B5EF4-FFF2-40B4-BE49-F238E27FC236}">
                <a16:creationId xmlns:a16="http://schemas.microsoft.com/office/drawing/2014/main" id="{8C176710-B5D9-424B-306B-C9EC77DBF37E}"/>
              </a:ext>
            </a:extLst>
          </p:cNvPr>
          <p:cNvSpPr/>
          <p:nvPr/>
        </p:nvSpPr>
        <p:spPr>
          <a:xfrm>
            <a:off x="10027222" y="5871548"/>
            <a:ext cx="982849" cy="418415"/>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Picture 9" descr="A close-up of a computer screen&#10;&#10;Description automatically generated">
            <a:extLst>
              <a:ext uri="{FF2B5EF4-FFF2-40B4-BE49-F238E27FC236}">
                <a16:creationId xmlns:a16="http://schemas.microsoft.com/office/drawing/2014/main" id="{8DE54893-F302-9170-5FD3-37E0889E767E}"/>
              </a:ext>
            </a:extLst>
          </p:cNvPr>
          <p:cNvPicPr>
            <a:picLocks noChangeAspect="1"/>
          </p:cNvPicPr>
          <p:nvPr/>
        </p:nvPicPr>
        <p:blipFill rotWithShape="1">
          <a:blip r:embed="rId3"/>
          <a:srcRect t="3477"/>
          <a:stretch/>
        </p:blipFill>
        <p:spPr>
          <a:xfrm>
            <a:off x="6315480" y="2269911"/>
            <a:ext cx="4738735" cy="788226"/>
          </a:xfrm>
          <a:prstGeom prst="rect">
            <a:avLst/>
          </a:prstGeom>
        </p:spPr>
      </p:pic>
      <p:pic>
        <p:nvPicPr>
          <p:cNvPr id="17" name="Picture 16" descr="A close-up of a computer screen&#10;&#10;Description automatically generated">
            <a:extLst>
              <a:ext uri="{FF2B5EF4-FFF2-40B4-BE49-F238E27FC236}">
                <a16:creationId xmlns:a16="http://schemas.microsoft.com/office/drawing/2014/main" id="{F1E17C7F-2AEA-209A-88D0-448825C7D7EC}"/>
              </a:ext>
            </a:extLst>
          </p:cNvPr>
          <p:cNvPicPr>
            <a:picLocks noChangeAspect="1"/>
          </p:cNvPicPr>
          <p:nvPr/>
        </p:nvPicPr>
        <p:blipFill rotWithShape="1">
          <a:blip r:embed="rId4"/>
          <a:srcRect t="7296" b="8460"/>
          <a:stretch/>
        </p:blipFill>
        <p:spPr>
          <a:xfrm>
            <a:off x="6315480" y="3534720"/>
            <a:ext cx="4861126" cy="766005"/>
          </a:xfrm>
          <a:prstGeom prst="rect">
            <a:avLst/>
          </a:prstGeom>
        </p:spPr>
      </p:pic>
      <p:sp>
        <p:nvSpPr>
          <p:cNvPr id="18" name="Right Arrow 17">
            <a:extLst>
              <a:ext uri="{FF2B5EF4-FFF2-40B4-BE49-F238E27FC236}">
                <a16:creationId xmlns:a16="http://schemas.microsoft.com/office/drawing/2014/main" id="{22AF61DC-A91C-E4F7-117F-8BF33160902C}"/>
              </a:ext>
            </a:extLst>
          </p:cNvPr>
          <p:cNvSpPr/>
          <p:nvPr/>
        </p:nvSpPr>
        <p:spPr>
          <a:xfrm>
            <a:off x="436527" y="5909783"/>
            <a:ext cx="829467" cy="2951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4978981-91EC-9697-A58D-F1E216E03795}"/>
              </a:ext>
            </a:extLst>
          </p:cNvPr>
          <p:cNvSpPr txBox="1"/>
          <p:nvPr/>
        </p:nvSpPr>
        <p:spPr>
          <a:xfrm>
            <a:off x="1300925" y="5756811"/>
            <a:ext cx="4790503" cy="830997"/>
          </a:xfrm>
          <a:prstGeom prst="rect">
            <a:avLst/>
          </a:prstGeom>
          <a:noFill/>
        </p:spPr>
        <p:txBody>
          <a:bodyPr wrap="square" rtlCol="0">
            <a:spAutoFit/>
          </a:bodyPr>
          <a:lstStyle/>
          <a:p>
            <a:r>
              <a:rPr lang="en-US" sz="1600" dirty="0"/>
              <a:t>This result suggests that there is an association between the variables (individuals with higher activity levels indeed have better sleep quality).</a:t>
            </a:r>
          </a:p>
        </p:txBody>
      </p:sp>
    </p:spTree>
    <p:extLst>
      <p:ext uri="{BB962C8B-B14F-4D97-AF65-F5344CB8AC3E}">
        <p14:creationId xmlns:p14="http://schemas.microsoft.com/office/powerpoint/2010/main" val="21622880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A0BCA-DFB4-6E02-2306-69CC9AE16662}"/>
              </a:ext>
            </a:extLst>
          </p:cNvPr>
          <p:cNvSpPr txBox="1">
            <a:spLocks/>
          </p:cNvSpPr>
          <p:nvPr/>
        </p:nvSpPr>
        <p:spPr>
          <a:xfrm>
            <a:off x="842772" y="456018"/>
            <a:ext cx="10506456" cy="8920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500" dirty="0"/>
              <a:t>Findings &amp; Results</a:t>
            </a:r>
          </a:p>
          <a:p>
            <a:pPr>
              <a:spcAft>
                <a:spcPts val="600"/>
              </a:spcAft>
            </a:pPr>
            <a:endParaRPr lang="en-US" sz="2500" dirty="0"/>
          </a:p>
        </p:txBody>
      </p:sp>
      <p:sp>
        <p:nvSpPr>
          <p:cNvPr id="17" name="Rectangle 16">
            <a:extLst>
              <a:ext uri="{FF2B5EF4-FFF2-40B4-BE49-F238E27FC236}">
                <a16:creationId xmlns:a16="http://schemas.microsoft.com/office/drawing/2014/main" id="{D00D91B9-10C8-7AC6-E950-436A6E01DBEC}"/>
              </a:ext>
            </a:extLst>
          </p:cNvPr>
          <p:cNvSpPr/>
          <p:nvPr/>
        </p:nvSpPr>
        <p:spPr>
          <a:xfrm>
            <a:off x="53061" y="667247"/>
            <a:ext cx="54864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Table 18">
            <a:extLst>
              <a:ext uri="{FF2B5EF4-FFF2-40B4-BE49-F238E27FC236}">
                <a16:creationId xmlns:a16="http://schemas.microsoft.com/office/drawing/2014/main" id="{369EF099-3753-04AC-E299-F7CAD1003EAF}"/>
              </a:ext>
            </a:extLst>
          </p:cNvPr>
          <p:cNvGraphicFramePr>
            <a:graphicFrameLocks noGrp="1"/>
          </p:cNvGraphicFramePr>
          <p:nvPr/>
        </p:nvGraphicFramePr>
        <p:xfrm>
          <a:off x="1027657" y="1477227"/>
          <a:ext cx="10056355" cy="2530493"/>
        </p:xfrm>
        <a:graphic>
          <a:graphicData uri="http://schemas.openxmlformats.org/drawingml/2006/table">
            <a:tbl>
              <a:tblPr firstRow="1" bandRow="1">
                <a:tableStyleId>{5C22544A-7EE6-4342-B048-85BDC9FD1C3A}</a:tableStyleId>
              </a:tblPr>
              <a:tblGrid>
                <a:gridCol w="2011271">
                  <a:extLst>
                    <a:ext uri="{9D8B030D-6E8A-4147-A177-3AD203B41FA5}">
                      <a16:colId xmlns:a16="http://schemas.microsoft.com/office/drawing/2014/main" val="2352469702"/>
                    </a:ext>
                  </a:extLst>
                </a:gridCol>
                <a:gridCol w="2011271">
                  <a:extLst>
                    <a:ext uri="{9D8B030D-6E8A-4147-A177-3AD203B41FA5}">
                      <a16:colId xmlns:a16="http://schemas.microsoft.com/office/drawing/2014/main" val="267199805"/>
                    </a:ext>
                  </a:extLst>
                </a:gridCol>
                <a:gridCol w="2011271">
                  <a:extLst>
                    <a:ext uri="{9D8B030D-6E8A-4147-A177-3AD203B41FA5}">
                      <a16:colId xmlns:a16="http://schemas.microsoft.com/office/drawing/2014/main" val="4037610788"/>
                    </a:ext>
                  </a:extLst>
                </a:gridCol>
                <a:gridCol w="2011271">
                  <a:extLst>
                    <a:ext uri="{9D8B030D-6E8A-4147-A177-3AD203B41FA5}">
                      <a16:colId xmlns:a16="http://schemas.microsoft.com/office/drawing/2014/main" val="2771497724"/>
                    </a:ext>
                  </a:extLst>
                </a:gridCol>
                <a:gridCol w="2011271">
                  <a:extLst>
                    <a:ext uri="{9D8B030D-6E8A-4147-A177-3AD203B41FA5}">
                      <a16:colId xmlns:a16="http://schemas.microsoft.com/office/drawing/2014/main" val="1931030129"/>
                    </a:ext>
                  </a:extLst>
                </a:gridCol>
              </a:tblGrid>
              <a:tr h="610253">
                <a:tc>
                  <a:txBody>
                    <a:bodyPr/>
                    <a:lstStyle/>
                    <a:p>
                      <a:r>
                        <a:rPr lang="en-US" dirty="0"/>
                        <a:t>Model</a:t>
                      </a:r>
                    </a:p>
                  </a:txBody>
                  <a:tcPr/>
                </a:tc>
                <a:tc>
                  <a:txBody>
                    <a:bodyPr/>
                    <a:lstStyle/>
                    <a:p>
                      <a:r>
                        <a:rPr lang="en-US" dirty="0"/>
                        <a:t>Test Accuracy</a:t>
                      </a:r>
                    </a:p>
                  </a:txBody>
                  <a:tcPr/>
                </a:tc>
                <a:tc>
                  <a:txBody>
                    <a:bodyPr/>
                    <a:lstStyle/>
                    <a:p>
                      <a:r>
                        <a:rPr lang="en-US" dirty="0"/>
                        <a:t>Sensitivity</a:t>
                      </a:r>
                    </a:p>
                  </a:txBody>
                  <a:tcPr/>
                </a:tc>
                <a:tc>
                  <a:txBody>
                    <a:bodyPr/>
                    <a:lstStyle/>
                    <a:p>
                      <a:r>
                        <a:rPr lang="en-US" dirty="0"/>
                        <a:t>Specificity</a:t>
                      </a:r>
                    </a:p>
                  </a:txBody>
                  <a:tcPr/>
                </a:tc>
                <a:tc>
                  <a:txBody>
                    <a:bodyPr/>
                    <a:lstStyle/>
                    <a:p>
                      <a:r>
                        <a:rPr lang="en-US" dirty="0"/>
                        <a:t>Best Predictors</a:t>
                      </a:r>
                    </a:p>
                  </a:txBody>
                  <a:tcPr/>
                </a:tc>
                <a:extLst>
                  <a:ext uri="{0D108BD9-81ED-4DB2-BD59-A6C34878D82A}">
                    <a16:rowId xmlns:a16="http://schemas.microsoft.com/office/drawing/2014/main" val="3478418202"/>
                  </a:ext>
                </a:extLst>
              </a:tr>
              <a:tr h="610253">
                <a:tc>
                  <a:txBody>
                    <a:bodyPr/>
                    <a:lstStyle/>
                    <a:p>
                      <a:r>
                        <a:rPr lang="en-US" dirty="0"/>
                        <a:t>Logistic Regression</a:t>
                      </a:r>
                    </a:p>
                  </a:txBody>
                  <a:tcPr/>
                </a:tc>
                <a:tc>
                  <a:txBody>
                    <a:bodyPr/>
                    <a:lstStyle/>
                    <a:p>
                      <a:r>
                        <a:rPr lang="en-US" dirty="0"/>
                        <a:t>0.9469</a:t>
                      </a:r>
                    </a:p>
                  </a:txBody>
                  <a:tcPr/>
                </a:tc>
                <a:tc>
                  <a:txBody>
                    <a:bodyPr/>
                    <a:lstStyle/>
                    <a:p>
                      <a:r>
                        <a:rPr lang="en-US" dirty="0"/>
                        <a:t>0.9130</a:t>
                      </a:r>
                    </a:p>
                  </a:txBody>
                  <a:tcPr/>
                </a:tc>
                <a:tc>
                  <a:txBody>
                    <a:bodyPr/>
                    <a:lstStyle/>
                    <a:p>
                      <a:r>
                        <a:rPr lang="en-US" dirty="0"/>
                        <a:t>0.9701 </a:t>
                      </a:r>
                    </a:p>
                  </a:txBody>
                  <a:tcPr/>
                </a:tc>
                <a:tc>
                  <a:txBody>
                    <a:bodyPr/>
                    <a:lstStyle/>
                    <a:p>
                      <a:r>
                        <a:rPr lang="en-US" dirty="0"/>
                        <a:t>BP, Age, Stress(-) AL(+)</a:t>
                      </a:r>
                    </a:p>
                  </a:txBody>
                  <a:tcPr/>
                </a:tc>
                <a:extLst>
                  <a:ext uri="{0D108BD9-81ED-4DB2-BD59-A6C34878D82A}">
                    <a16:rowId xmlns:a16="http://schemas.microsoft.com/office/drawing/2014/main" val="1999564383"/>
                  </a:ext>
                </a:extLst>
              </a:tr>
              <a:tr h="610253">
                <a:tc>
                  <a:txBody>
                    <a:bodyPr/>
                    <a:lstStyle/>
                    <a:p>
                      <a:r>
                        <a:rPr lang="en-US" dirty="0"/>
                        <a:t>Decision Tree</a:t>
                      </a:r>
                    </a:p>
                  </a:txBody>
                  <a:tcPr/>
                </a:tc>
                <a:tc>
                  <a:txBody>
                    <a:bodyPr/>
                    <a:lstStyle/>
                    <a:p>
                      <a:r>
                        <a:rPr lang="en-US" dirty="0"/>
                        <a:t>0.9735</a:t>
                      </a:r>
                    </a:p>
                  </a:txBody>
                  <a:tcPr/>
                </a:tc>
                <a:tc>
                  <a:txBody>
                    <a:bodyPr/>
                    <a:lstStyle/>
                    <a:p>
                      <a:r>
                        <a:rPr lang="en-US" dirty="0"/>
                        <a:t>0.9783</a:t>
                      </a:r>
                    </a:p>
                  </a:txBody>
                  <a:tcPr/>
                </a:tc>
                <a:tc>
                  <a:txBody>
                    <a:bodyPr/>
                    <a:lstStyle/>
                    <a:p>
                      <a:r>
                        <a:rPr lang="en-US" dirty="0"/>
                        <a:t>0.9701 </a:t>
                      </a:r>
                    </a:p>
                  </a:txBody>
                  <a:tcPr/>
                </a:tc>
                <a:tc>
                  <a:txBody>
                    <a:bodyPr/>
                    <a:lstStyle/>
                    <a:p>
                      <a:r>
                        <a:rPr lang="en-US" dirty="0"/>
                        <a:t>Disorder, Age, BP, Steps, AL</a:t>
                      </a:r>
                    </a:p>
                  </a:txBody>
                  <a:tcPr/>
                </a:tc>
                <a:extLst>
                  <a:ext uri="{0D108BD9-81ED-4DB2-BD59-A6C34878D82A}">
                    <a16:rowId xmlns:a16="http://schemas.microsoft.com/office/drawing/2014/main" val="3098727582"/>
                  </a:ext>
                </a:extLst>
              </a:tr>
              <a:tr h="610253">
                <a:tc>
                  <a:txBody>
                    <a:bodyPr/>
                    <a:lstStyle/>
                    <a:p>
                      <a:r>
                        <a:rPr lang="en-US" b="1" dirty="0"/>
                        <a:t>Random Forest</a:t>
                      </a:r>
                    </a:p>
                  </a:txBody>
                  <a:tcPr/>
                </a:tc>
                <a:tc>
                  <a:txBody>
                    <a:bodyPr/>
                    <a:lstStyle/>
                    <a:p>
                      <a:r>
                        <a:rPr lang="en-US" dirty="0"/>
                        <a:t>0.9912</a:t>
                      </a:r>
                    </a:p>
                  </a:txBody>
                  <a:tcPr/>
                </a:tc>
                <a:tc>
                  <a:txBody>
                    <a:bodyPr/>
                    <a:lstStyle/>
                    <a:p>
                      <a:r>
                        <a:rPr lang="en-US" dirty="0"/>
                        <a:t>0.9783</a:t>
                      </a:r>
                    </a:p>
                  </a:txBody>
                  <a:tcPr/>
                </a:tc>
                <a:tc>
                  <a:txBody>
                    <a:bodyPr/>
                    <a:lstStyle/>
                    <a:p>
                      <a:r>
                        <a:rPr lang="en-US" dirty="0"/>
                        <a:t>1.000</a:t>
                      </a:r>
                    </a:p>
                  </a:txBody>
                  <a:tcPr/>
                </a:tc>
                <a:tc>
                  <a:txBody>
                    <a:bodyPr/>
                    <a:lstStyle/>
                    <a:p>
                      <a:r>
                        <a:rPr lang="en-US" dirty="0"/>
                        <a:t>Occupation, BP, Age, Steps, HR</a:t>
                      </a:r>
                    </a:p>
                  </a:txBody>
                  <a:tcPr/>
                </a:tc>
                <a:extLst>
                  <a:ext uri="{0D108BD9-81ED-4DB2-BD59-A6C34878D82A}">
                    <a16:rowId xmlns:a16="http://schemas.microsoft.com/office/drawing/2014/main" val="3236040791"/>
                  </a:ext>
                </a:extLst>
              </a:tr>
            </a:tbl>
          </a:graphicData>
        </a:graphic>
      </p:graphicFrame>
      <p:graphicFrame>
        <p:nvGraphicFramePr>
          <p:cNvPr id="21" name="Table 20">
            <a:extLst>
              <a:ext uri="{FF2B5EF4-FFF2-40B4-BE49-F238E27FC236}">
                <a16:creationId xmlns:a16="http://schemas.microsoft.com/office/drawing/2014/main" id="{080052C6-53F6-A334-BA6C-A7CD6409681B}"/>
              </a:ext>
            </a:extLst>
          </p:cNvPr>
          <p:cNvGraphicFramePr>
            <a:graphicFrameLocks noGrp="1"/>
          </p:cNvGraphicFramePr>
          <p:nvPr/>
        </p:nvGraphicFramePr>
        <p:xfrm>
          <a:off x="1027657" y="4528130"/>
          <a:ext cx="10056355" cy="1250333"/>
        </p:xfrm>
        <a:graphic>
          <a:graphicData uri="http://schemas.openxmlformats.org/drawingml/2006/table">
            <a:tbl>
              <a:tblPr firstRow="1" bandRow="1">
                <a:tableStyleId>{5C22544A-7EE6-4342-B048-85BDC9FD1C3A}</a:tableStyleId>
              </a:tblPr>
              <a:tblGrid>
                <a:gridCol w="2011271">
                  <a:extLst>
                    <a:ext uri="{9D8B030D-6E8A-4147-A177-3AD203B41FA5}">
                      <a16:colId xmlns:a16="http://schemas.microsoft.com/office/drawing/2014/main" val="2352469702"/>
                    </a:ext>
                  </a:extLst>
                </a:gridCol>
                <a:gridCol w="2011271">
                  <a:extLst>
                    <a:ext uri="{9D8B030D-6E8A-4147-A177-3AD203B41FA5}">
                      <a16:colId xmlns:a16="http://schemas.microsoft.com/office/drawing/2014/main" val="267199805"/>
                    </a:ext>
                  </a:extLst>
                </a:gridCol>
                <a:gridCol w="2011271">
                  <a:extLst>
                    <a:ext uri="{9D8B030D-6E8A-4147-A177-3AD203B41FA5}">
                      <a16:colId xmlns:a16="http://schemas.microsoft.com/office/drawing/2014/main" val="4037610788"/>
                    </a:ext>
                  </a:extLst>
                </a:gridCol>
                <a:gridCol w="2011271">
                  <a:extLst>
                    <a:ext uri="{9D8B030D-6E8A-4147-A177-3AD203B41FA5}">
                      <a16:colId xmlns:a16="http://schemas.microsoft.com/office/drawing/2014/main" val="2771497724"/>
                    </a:ext>
                  </a:extLst>
                </a:gridCol>
                <a:gridCol w="2011271">
                  <a:extLst>
                    <a:ext uri="{9D8B030D-6E8A-4147-A177-3AD203B41FA5}">
                      <a16:colId xmlns:a16="http://schemas.microsoft.com/office/drawing/2014/main" val="1574587328"/>
                    </a:ext>
                  </a:extLst>
                </a:gridCol>
              </a:tblGrid>
              <a:tr h="610253">
                <a:tc>
                  <a:txBody>
                    <a:bodyPr/>
                    <a:lstStyle/>
                    <a:p>
                      <a:r>
                        <a:rPr lang="en-US" sz="1800" dirty="0"/>
                        <a:t>Model</a:t>
                      </a:r>
                    </a:p>
                  </a:txBody>
                  <a:tcPr/>
                </a:tc>
                <a:tc>
                  <a:txBody>
                    <a:bodyPr/>
                    <a:lstStyle/>
                    <a:p>
                      <a:r>
                        <a:rPr lang="en-US" dirty="0"/>
                        <a:t>R^2</a:t>
                      </a:r>
                    </a:p>
                  </a:txBody>
                  <a:tcPr/>
                </a:tc>
                <a:tc>
                  <a:txBody>
                    <a:bodyPr/>
                    <a:lstStyle/>
                    <a:p>
                      <a:r>
                        <a:rPr lang="en-US" dirty="0"/>
                        <a:t>MSE</a:t>
                      </a:r>
                    </a:p>
                  </a:txBody>
                  <a:tcPr/>
                </a:tc>
                <a:tc>
                  <a:txBody>
                    <a:bodyPr/>
                    <a:lstStyle/>
                    <a:p>
                      <a:r>
                        <a:rPr lang="en-US" dirty="0"/>
                        <a:t>Mae</a:t>
                      </a:r>
                    </a:p>
                  </a:txBody>
                  <a:tcPr/>
                </a:tc>
                <a:tc>
                  <a:txBody>
                    <a:bodyPr/>
                    <a:lstStyle/>
                    <a:p>
                      <a:r>
                        <a:rPr lang="en-US" dirty="0"/>
                        <a:t>Best Predictors</a:t>
                      </a:r>
                    </a:p>
                  </a:txBody>
                  <a:tcPr/>
                </a:tc>
                <a:extLst>
                  <a:ext uri="{0D108BD9-81ED-4DB2-BD59-A6C34878D82A}">
                    <a16:rowId xmlns:a16="http://schemas.microsoft.com/office/drawing/2014/main" val="3478418202"/>
                  </a:ext>
                </a:extLst>
              </a:tr>
              <a:tr h="610253">
                <a:tc>
                  <a:txBody>
                    <a:bodyPr/>
                    <a:lstStyle/>
                    <a:p>
                      <a:r>
                        <a:rPr lang="en-US" dirty="0"/>
                        <a:t>Linear Regression</a:t>
                      </a:r>
                    </a:p>
                  </a:txBody>
                  <a:tcPr/>
                </a:tc>
                <a:tc>
                  <a:txBody>
                    <a:bodyPr/>
                    <a:lstStyle/>
                    <a:p>
                      <a:r>
                        <a:rPr lang="en-US" dirty="0"/>
                        <a:t>0.7608</a:t>
                      </a:r>
                    </a:p>
                  </a:txBody>
                  <a:tcPr/>
                </a:tc>
                <a:tc>
                  <a:txBody>
                    <a:bodyPr/>
                    <a:lstStyle/>
                    <a:p>
                      <a:r>
                        <a:rPr lang="en-US" dirty="0"/>
                        <a:t>4.418</a:t>
                      </a:r>
                    </a:p>
                  </a:txBody>
                  <a:tcPr/>
                </a:tc>
                <a:tc>
                  <a:txBody>
                    <a:bodyPr/>
                    <a:lstStyle/>
                    <a:p>
                      <a:r>
                        <a:rPr lang="en-US" dirty="0"/>
                        <a:t>1.498</a:t>
                      </a:r>
                    </a:p>
                  </a:txBody>
                  <a:tcPr/>
                </a:tc>
                <a:tc>
                  <a:txBody>
                    <a:bodyPr/>
                    <a:lstStyle/>
                    <a:p>
                      <a:r>
                        <a:rPr lang="en-US" dirty="0"/>
                        <a:t>Stress, AL, </a:t>
                      </a:r>
                      <a:r>
                        <a:rPr lang="en-US" dirty="0" err="1"/>
                        <a:t>Steps,Disorder</a:t>
                      </a:r>
                      <a:endParaRPr lang="en-US" dirty="0"/>
                    </a:p>
                  </a:txBody>
                  <a:tcPr/>
                </a:tc>
                <a:extLst>
                  <a:ext uri="{0D108BD9-81ED-4DB2-BD59-A6C34878D82A}">
                    <a16:rowId xmlns:a16="http://schemas.microsoft.com/office/drawing/2014/main" val="1999564383"/>
                  </a:ext>
                </a:extLst>
              </a:tr>
            </a:tbl>
          </a:graphicData>
        </a:graphic>
      </p:graphicFrame>
      <p:sp>
        <p:nvSpPr>
          <p:cNvPr id="3" name="Frame 2">
            <a:extLst>
              <a:ext uri="{FF2B5EF4-FFF2-40B4-BE49-F238E27FC236}">
                <a16:creationId xmlns:a16="http://schemas.microsoft.com/office/drawing/2014/main" id="{5FDD888B-FC50-D8B0-3DD4-65D9C26043FA}"/>
              </a:ext>
            </a:extLst>
          </p:cNvPr>
          <p:cNvSpPr/>
          <p:nvPr/>
        </p:nvSpPr>
        <p:spPr>
          <a:xfrm>
            <a:off x="9062719" y="2059227"/>
            <a:ext cx="519693" cy="420927"/>
          </a:xfrm>
          <a:prstGeom prst="fram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rame 3">
            <a:extLst>
              <a:ext uri="{FF2B5EF4-FFF2-40B4-BE49-F238E27FC236}">
                <a16:creationId xmlns:a16="http://schemas.microsoft.com/office/drawing/2014/main" id="{D213FEB0-B23A-FDEE-C225-C6581A85051E}"/>
              </a:ext>
            </a:extLst>
          </p:cNvPr>
          <p:cNvSpPr/>
          <p:nvPr/>
        </p:nvSpPr>
        <p:spPr>
          <a:xfrm>
            <a:off x="10104467" y="2989043"/>
            <a:ext cx="519693" cy="420927"/>
          </a:xfrm>
          <a:prstGeom prst="fram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Frame 5">
            <a:extLst>
              <a:ext uri="{FF2B5EF4-FFF2-40B4-BE49-F238E27FC236}">
                <a16:creationId xmlns:a16="http://schemas.microsoft.com/office/drawing/2014/main" id="{4841BF67-A263-0EB7-2921-5749AB4A7F37}"/>
              </a:ext>
            </a:extLst>
          </p:cNvPr>
          <p:cNvSpPr/>
          <p:nvPr/>
        </p:nvSpPr>
        <p:spPr>
          <a:xfrm>
            <a:off x="9062719" y="3627907"/>
            <a:ext cx="519693" cy="420927"/>
          </a:xfrm>
          <a:prstGeom prst="fram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255539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4494BFB-84A8-3186-2643-9637A5FF6914}"/>
              </a:ext>
            </a:extLst>
          </p:cNvPr>
          <p:cNvSpPr/>
          <p:nvPr/>
        </p:nvSpPr>
        <p:spPr>
          <a:xfrm>
            <a:off x="842771" y="3972289"/>
            <a:ext cx="9203271" cy="2737430"/>
          </a:xfrm>
          <a:prstGeom prst="rect">
            <a:avLst/>
          </a:prstGeom>
          <a:solidFill>
            <a:schemeClr val="accent4">
              <a:lumMod val="60000"/>
              <a:lumOff val="40000"/>
            </a:schemeClr>
          </a:solidFill>
        </p:spPr>
        <p:style>
          <a:lnRef idx="2">
            <a:schemeClr val="lt1">
              <a:hueOff val="0"/>
              <a:satOff val="0"/>
              <a:lumOff val="0"/>
              <a:alphaOff val="0"/>
            </a:schemeClr>
          </a:lnRef>
          <a:fillRef idx="1">
            <a:scrgbClr r="0" g="0" b="0"/>
          </a:fillRef>
          <a:effectRef idx="0">
            <a:schemeClr val="accent2">
              <a:hueOff val="-612388"/>
              <a:satOff val="-2828"/>
              <a:lumOff val="-589"/>
              <a:alphaOff val="0"/>
            </a:schemeClr>
          </a:effectRef>
          <a:fontRef idx="minor">
            <a:schemeClr val="lt1"/>
          </a:fontRef>
        </p:style>
      </p:sp>
      <p:sp>
        <p:nvSpPr>
          <p:cNvPr id="2" name="Title 1">
            <a:extLst>
              <a:ext uri="{FF2B5EF4-FFF2-40B4-BE49-F238E27FC236}">
                <a16:creationId xmlns:a16="http://schemas.microsoft.com/office/drawing/2014/main" id="{297A0BCA-DFB4-6E02-2306-69CC9AE16662}"/>
              </a:ext>
            </a:extLst>
          </p:cNvPr>
          <p:cNvSpPr txBox="1">
            <a:spLocks/>
          </p:cNvSpPr>
          <p:nvPr/>
        </p:nvSpPr>
        <p:spPr>
          <a:xfrm>
            <a:off x="842772" y="456018"/>
            <a:ext cx="10506456" cy="8920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500" dirty="0"/>
              <a:t>Findings &amp; Results</a:t>
            </a:r>
          </a:p>
          <a:p>
            <a:pPr>
              <a:spcAft>
                <a:spcPts val="600"/>
              </a:spcAft>
            </a:pPr>
            <a:endParaRPr lang="en-US" sz="2500" dirty="0"/>
          </a:p>
        </p:txBody>
      </p:sp>
      <p:sp>
        <p:nvSpPr>
          <p:cNvPr id="5" name="TextBox 4">
            <a:extLst>
              <a:ext uri="{FF2B5EF4-FFF2-40B4-BE49-F238E27FC236}">
                <a16:creationId xmlns:a16="http://schemas.microsoft.com/office/drawing/2014/main" id="{9A604B04-E924-2357-602B-298CDA50CCD6}"/>
              </a:ext>
            </a:extLst>
          </p:cNvPr>
          <p:cNvSpPr txBox="1"/>
          <p:nvPr/>
        </p:nvSpPr>
        <p:spPr>
          <a:xfrm>
            <a:off x="842769" y="4023517"/>
            <a:ext cx="8472063" cy="2585323"/>
          </a:xfrm>
          <a:prstGeom prst="rect">
            <a:avLst/>
          </a:prstGeom>
          <a:noFill/>
        </p:spPr>
        <p:txBody>
          <a:bodyPr wrap="none" rtlCol="0">
            <a:spAutoFit/>
          </a:bodyPr>
          <a:lstStyle/>
          <a:p>
            <a:r>
              <a:rPr lang="en-US" sz="1600" b="1" dirty="0"/>
              <a:t>Do obese people have sleep disorders &amp; bad sleep quality, how can it be improved?</a:t>
            </a:r>
          </a:p>
          <a:p>
            <a:pPr marL="285750" indent="-285750">
              <a:buFont typeface="Arial" panose="020B0604020202020204" pitchFamily="34" charset="0"/>
              <a:buChar char="•"/>
            </a:pPr>
            <a:r>
              <a:rPr lang="en-US" sz="1600" dirty="0"/>
              <a:t>88% of people with obesity have sleep disorders</a:t>
            </a:r>
          </a:p>
          <a:p>
            <a:pPr marL="285750" indent="-285750">
              <a:buFont typeface="Arial" panose="020B0604020202020204" pitchFamily="34" charset="0"/>
              <a:buChar char="•"/>
            </a:pPr>
            <a:r>
              <a:rPr lang="en-US" sz="1600" dirty="0"/>
              <a:t>From visualizations, Correlations &amp; Chi-Square:</a:t>
            </a:r>
          </a:p>
          <a:p>
            <a:pPr marL="1200150" lvl="2" indent="-285750">
              <a:buFont typeface="Arial" panose="020B0604020202020204" pitchFamily="34" charset="0"/>
              <a:buChar char="•"/>
            </a:pPr>
            <a:r>
              <a:rPr lang="en-US" sz="1600" dirty="0"/>
              <a:t>Overweight = Bad Sleep Quality &amp; Disorders</a:t>
            </a:r>
          </a:p>
          <a:p>
            <a:pPr marL="1200150" lvl="2" indent="-285750">
              <a:buFont typeface="Arial" panose="020B0604020202020204" pitchFamily="34" charset="0"/>
              <a:buChar char="•"/>
            </a:pPr>
            <a:r>
              <a:rPr lang="en-US" sz="1600" dirty="0"/>
              <a:t>Higher HR, BP &amp; SL= Bad Sleep Quality &amp; Disorders</a:t>
            </a:r>
          </a:p>
          <a:p>
            <a:pPr marL="1200150" lvl="2" indent="-285750">
              <a:buFont typeface="Arial" panose="020B0604020202020204" pitchFamily="34" charset="0"/>
              <a:buChar char="•"/>
            </a:pPr>
            <a:r>
              <a:rPr lang="en-US" sz="1600" dirty="0"/>
              <a:t>More AL &amp; Steps = Better Sleep Quality </a:t>
            </a:r>
          </a:p>
          <a:p>
            <a:pPr lvl="2"/>
            <a:endParaRPr lang="en-US" sz="1600" dirty="0"/>
          </a:p>
          <a:p>
            <a:pPr marL="1200150" lvl="2" indent="-285750">
              <a:buFont typeface="Arial" panose="020B0604020202020204" pitchFamily="34" charset="0"/>
              <a:buChar char="•"/>
            </a:pPr>
            <a:endParaRPr lang="en-US" sz="1600" dirty="0"/>
          </a:p>
          <a:p>
            <a:pPr marL="1200150" lvl="2"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0E7FCB8D-6F8D-E121-7860-9540A84406EA}"/>
              </a:ext>
            </a:extLst>
          </p:cNvPr>
          <p:cNvSpPr txBox="1"/>
          <p:nvPr/>
        </p:nvSpPr>
        <p:spPr>
          <a:xfrm>
            <a:off x="842769" y="5720377"/>
            <a:ext cx="6274218" cy="1908215"/>
          </a:xfrm>
          <a:prstGeom prst="rect">
            <a:avLst/>
          </a:prstGeom>
          <a:noFill/>
        </p:spPr>
        <p:txBody>
          <a:bodyPr wrap="none" rtlCol="0">
            <a:spAutoFit/>
          </a:bodyPr>
          <a:lstStyle/>
          <a:p>
            <a:pPr marL="285750" indent="-285750">
              <a:buFont typeface="Arial" panose="020B0604020202020204" pitchFamily="34" charset="0"/>
              <a:buChar char="•"/>
            </a:pPr>
            <a:r>
              <a:rPr lang="en-US" sz="1600" dirty="0"/>
              <a:t>From Linear Regression:</a:t>
            </a:r>
          </a:p>
          <a:p>
            <a:pPr marL="1200150" lvl="2" indent="-285750">
              <a:buFont typeface="Arial" panose="020B0604020202020204" pitchFamily="34" charset="0"/>
              <a:buChar char="•"/>
            </a:pPr>
            <a:r>
              <a:rPr lang="en-US" sz="1600" dirty="0"/>
              <a:t>Age, Duration, Normal Weight = Better Sleep Quality</a:t>
            </a:r>
          </a:p>
          <a:p>
            <a:pPr marL="1200150" lvl="2" indent="-285750">
              <a:buFont typeface="Arial" panose="020B0604020202020204" pitchFamily="34" charset="0"/>
              <a:buChar char="•"/>
            </a:pPr>
            <a:r>
              <a:rPr lang="en-US" sz="1600" dirty="0"/>
              <a:t>High </a:t>
            </a:r>
            <a:r>
              <a:rPr lang="en-US" sz="1600" dirty="0" err="1"/>
              <a:t>StressLevel</a:t>
            </a:r>
            <a:r>
              <a:rPr lang="en-US" sz="1600" dirty="0"/>
              <a:t> reduces Sleep Quality</a:t>
            </a:r>
          </a:p>
          <a:p>
            <a:pPr marL="1200150" lvl="2" indent="-285750">
              <a:buFont typeface="Arial" panose="020B0604020202020204" pitchFamily="34" charset="0"/>
              <a:buChar char="•"/>
            </a:pPr>
            <a:endParaRPr lang="en-US" sz="1600"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9" name="Rectangle 8">
            <a:extLst>
              <a:ext uri="{FF2B5EF4-FFF2-40B4-BE49-F238E27FC236}">
                <a16:creationId xmlns:a16="http://schemas.microsoft.com/office/drawing/2014/main" id="{20ABE3EE-DF9C-7228-6BF6-BF557F4D92D9}"/>
              </a:ext>
            </a:extLst>
          </p:cNvPr>
          <p:cNvSpPr/>
          <p:nvPr/>
        </p:nvSpPr>
        <p:spPr>
          <a:xfrm>
            <a:off x="842771" y="1260391"/>
            <a:ext cx="9203271" cy="2611020"/>
          </a:xfrm>
          <a:prstGeom prst="rect">
            <a:avLst/>
          </a:prstGeom>
          <a:solidFill>
            <a:schemeClr val="accent4">
              <a:lumMod val="40000"/>
              <a:lumOff val="60000"/>
            </a:schemeClr>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sp>
      <p:sp>
        <p:nvSpPr>
          <p:cNvPr id="4" name="TextBox 3">
            <a:extLst>
              <a:ext uri="{FF2B5EF4-FFF2-40B4-BE49-F238E27FC236}">
                <a16:creationId xmlns:a16="http://schemas.microsoft.com/office/drawing/2014/main" id="{55A81D39-9694-65AA-D357-5D6B2017D3FC}"/>
              </a:ext>
            </a:extLst>
          </p:cNvPr>
          <p:cNvSpPr txBox="1"/>
          <p:nvPr/>
        </p:nvSpPr>
        <p:spPr>
          <a:xfrm>
            <a:off x="842769" y="1351832"/>
            <a:ext cx="8229176" cy="2554545"/>
          </a:xfrm>
          <a:prstGeom prst="rect">
            <a:avLst/>
          </a:prstGeom>
          <a:noFill/>
        </p:spPr>
        <p:txBody>
          <a:bodyPr wrap="none" rtlCol="0">
            <a:spAutoFit/>
          </a:bodyPr>
          <a:lstStyle/>
          <a:p>
            <a:r>
              <a:rPr lang="en-US" sz="1600" b="1" dirty="0"/>
              <a:t>Which variables are significant predictors of BMI and could reduce obesity?</a:t>
            </a:r>
          </a:p>
          <a:p>
            <a:pPr marL="285750" indent="-285750">
              <a:buFont typeface="Arial" panose="020B0604020202020204" pitchFamily="34" charset="0"/>
              <a:buChar char="•"/>
            </a:pPr>
            <a:r>
              <a:rPr lang="en-US" sz="1600" dirty="0"/>
              <a:t>From the models , we can conclude that Random forest had the best</a:t>
            </a:r>
          </a:p>
          <a:p>
            <a:r>
              <a:rPr lang="en-US" sz="1600" dirty="0"/>
              <a:t>     Accuracy overall, when predicting BMI.</a:t>
            </a:r>
          </a:p>
          <a:p>
            <a:pPr marL="285750" indent="-285750">
              <a:buFont typeface="Arial" panose="020B0604020202020204" pitchFamily="34" charset="0"/>
              <a:buChar char="•"/>
            </a:pPr>
            <a:r>
              <a:rPr lang="en-US" sz="1600" dirty="0"/>
              <a:t>From models we found the following out:</a:t>
            </a:r>
          </a:p>
          <a:p>
            <a:pPr marL="1200150" lvl="2" indent="-285750">
              <a:buFont typeface="Arial" panose="020B0604020202020204" pitchFamily="34" charset="0"/>
              <a:buChar char="•"/>
            </a:pPr>
            <a:r>
              <a:rPr lang="en-US" sz="1600" dirty="0"/>
              <a:t>As </a:t>
            </a:r>
            <a:r>
              <a:rPr lang="en-US" sz="1600" dirty="0" err="1"/>
              <a:t>BloodPressure</a:t>
            </a:r>
            <a:r>
              <a:rPr lang="en-US" sz="1600" dirty="0"/>
              <a:t>, Age and Stress decreases, Weight </a:t>
            </a:r>
            <a:r>
              <a:rPr lang="en-US" sz="1600" dirty="0" err="1"/>
              <a:t>descreases</a:t>
            </a:r>
            <a:r>
              <a:rPr lang="en-US" sz="1600" dirty="0"/>
              <a:t>.</a:t>
            </a:r>
          </a:p>
          <a:p>
            <a:pPr marL="1200150" lvl="2" indent="-285750">
              <a:buFont typeface="Arial" panose="020B0604020202020204" pitchFamily="34" charset="0"/>
              <a:buChar char="•"/>
            </a:pPr>
            <a:r>
              <a:rPr lang="en-US" sz="1600" dirty="0"/>
              <a:t>As </a:t>
            </a:r>
            <a:r>
              <a:rPr lang="en-US" sz="1600" dirty="0" err="1"/>
              <a:t>ActivityLevel</a:t>
            </a:r>
            <a:r>
              <a:rPr lang="en-US" sz="1600" dirty="0"/>
              <a:t> and Steps Increase, Weight decreases.</a:t>
            </a:r>
          </a:p>
          <a:p>
            <a:pPr marL="1200150" lvl="2" indent="-285750">
              <a:buFont typeface="Arial" panose="020B0604020202020204" pitchFamily="34" charset="0"/>
              <a:buChar char="•"/>
            </a:pPr>
            <a:r>
              <a:rPr lang="en-US" sz="1600" dirty="0"/>
              <a:t>BP, Age, Stress, Disorder, Occupation and HR are best predictors of BMI.</a:t>
            </a:r>
          </a:p>
          <a:p>
            <a:pPr marL="1200150" lvl="2" indent="-285750">
              <a:buFont typeface="Arial" panose="020B0604020202020204" pitchFamily="34" charset="0"/>
              <a:buChar char="•"/>
            </a:pPr>
            <a:r>
              <a:rPr lang="en-US" sz="1600" dirty="0"/>
              <a:t>67% of Females and 33% of Males have overweight.</a:t>
            </a:r>
          </a:p>
          <a:p>
            <a:pPr marL="1200150" lvl="2" indent="-285750">
              <a:buFont typeface="Arial" panose="020B0604020202020204" pitchFamily="34" charset="0"/>
              <a:buChar char="•"/>
            </a:pPr>
            <a:r>
              <a:rPr lang="en-US" sz="1600" dirty="0"/>
              <a:t>Some Occupations have more people with overweight, we found out that</a:t>
            </a:r>
          </a:p>
          <a:p>
            <a:pPr lvl="2"/>
            <a:r>
              <a:rPr lang="en-US" sz="1600" dirty="0"/>
              <a:t>     Gender played a significant role in that.</a:t>
            </a:r>
          </a:p>
        </p:txBody>
      </p:sp>
      <p:sp>
        <p:nvSpPr>
          <p:cNvPr id="17" name="Rectangle 16">
            <a:extLst>
              <a:ext uri="{FF2B5EF4-FFF2-40B4-BE49-F238E27FC236}">
                <a16:creationId xmlns:a16="http://schemas.microsoft.com/office/drawing/2014/main" id="{D00D91B9-10C8-7AC6-E950-436A6E01DBEC}"/>
              </a:ext>
            </a:extLst>
          </p:cNvPr>
          <p:cNvSpPr/>
          <p:nvPr/>
        </p:nvSpPr>
        <p:spPr>
          <a:xfrm>
            <a:off x="53061" y="667247"/>
            <a:ext cx="54864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0008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4494BFB-84A8-3186-2643-9637A5FF6914}"/>
              </a:ext>
            </a:extLst>
          </p:cNvPr>
          <p:cNvSpPr/>
          <p:nvPr/>
        </p:nvSpPr>
        <p:spPr>
          <a:xfrm>
            <a:off x="842770" y="3429000"/>
            <a:ext cx="9203271" cy="2497645"/>
          </a:xfrm>
          <a:prstGeom prst="rect">
            <a:avLst/>
          </a:prstGeom>
          <a:solidFill>
            <a:schemeClr val="accent4">
              <a:lumMod val="75000"/>
            </a:schemeClr>
          </a:solidFill>
        </p:spPr>
        <p:style>
          <a:lnRef idx="2">
            <a:schemeClr val="lt1">
              <a:hueOff val="0"/>
              <a:satOff val="0"/>
              <a:lumOff val="0"/>
              <a:alphaOff val="0"/>
            </a:schemeClr>
          </a:lnRef>
          <a:fillRef idx="1">
            <a:scrgbClr r="0" g="0" b="0"/>
          </a:fillRef>
          <a:effectRef idx="0">
            <a:schemeClr val="accent2">
              <a:hueOff val="-612388"/>
              <a:satOff val="-2828"/>
              <a:lumOff val="-589"/>
              <a:alphaOff val="0"/>
            </a:schemeClr>
          </a:effectRef>
          <a:fontRef idx="minor">
            <a:schemeClr val="lt1"/>
          </a:fontRef>
        </p:style>
      </p:sp>
      <p:sp>
        <p:nvSpPr>
          <p:cNvPr id="2" name="Title 1">
            <a:extLst>
              <a:ext uri="{FF2B5EF4-FFF2-40B4-BE49-F238E27FC236}">
                <a16:creationId xmlns:a16="http://schemas.microsoft.com/office/drawing/2014/main" id="{297A0BCA-DFB4-6E02-2306-69CC9AE16662}"/>
              </a:ext>
            </a:extLst>
          </p:cNvPr>
          <p:cNvSpPr txBox="1">
            <a:spLocks/>
          </p:cNvSpPr>
          <p:nvPr/>
        </p:nvSpPr>
        <p:spPr>
          <a:xfrm>
            <a:off x="842772" y="456018"/>
            <a:ext cx="10506456" cy="8920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500" dirty="0"/>
              <a:t>Findings &amp; Results</a:t>
            </a:r>
          </a:p>
          <a:p>
            <a:pPr>
              <a:spcAft>
                <a:spcPts val="600"/>
              </a:spcAft>
            </a:pPr>
            <a:endParaRPr lang="en-US" sz="2500" dirty="0"/>
          </a:p>
        </p:txBody>
      </p:sp>
      <p:sp>
        <p:nvSpPr>
          <p:cNvPr id="5" name="TextBox 4">
            <a:extLst>
              <a:ext uri="{FF2B5EF4-FFF2-40B4-BE49-F238E27FC236}">
                <a16:creationId xmlns:a16="http://schemas.microsoft.com/office/drawing/2014/main" id="{9A604B04-E924-2357-602B-298CDA50CCD6}"/>
              </a:ext>
            </a:extLst>
          </p:cNvPr>
          <p:cNvSpPr txBox="1"/>
          <p:nvPr/>
        </p:nvSpPr>
        <p:spPr>
          <a:xfrm>
            <a:off x="842770" y="3506879"/>
            <a:ext cx="6628033" cy="2431435"/>
          </a:xfrm>
          <a:prstGeom prst="rect">
            <a:avLst/>
          </a:prstGeom>
          <a:noFill/>
        </p:spPr>
        <p:txBody>
          <a:bodyPr wrap="none" rtlCol="0">
            <a:spAutoFit/>
          </a:bodyPr>
          <a:lstStyle/>
          <a:p>
            <a:pPr lvl="0"/>
            <a:r>
              <a:rPr lang="en-US" sz="1600" b="1" dirty="0">
                <a:solidFill>
                  <a:schemeClr val="bg1"/>
                </a:solidFill>
              </a:rPr>
              <a:t>Which other variables correlate with each other? </a:t>
            </a:r>
          </a:p>
          <a:p>
            <a:pPr marL="285750" indent="-285750">
              <a:buFont typeface="Arial" panose="020B0604020202020204" pitchFamily="34" charset="0"/>
              <a:buChar char="•"/>
            </a:pPr>
            <a:r>
              <a:rPr lang="en-US" sz="1600" dirty="0">
                <a:solidFill>
                  <a:schemeClr val="bg1"/>
                </a:solidFill>
              </a:rPr>
              <a:t>We observe that Age significantly influence overall health status</a:t>
            </a:r>
          </a:p>
          <a:p>
            <a:pPr marL="285750" indent="-285750">
              <a:buFont typeface="Arial" panose="020B0604020202020204" pitchFamily="34" charset="0"/>
              <a:buChar char="•"/>
            </a:pPr>
            <a:r>
              <a:rPr lang="en-US" sz="1600" dirty="0">
                <a:solidFill>
                  <a:schemeClr val="bg1"/>
                </a:solidFill>
              </a:rPr>
              <a:t>Quality &amp; Duration are correlated</a:t>
            </a:r>
          </a:p>
          <a:p>
            <a:pPr marL="285750" indent="-285750">
              <a:buFont typeface="Arial" panose="020B0604020202020204" pitchFamily="34" charset="0"/>
              <a:buChar char="•"/>
            </a:pPr>
            <a:r>
              <a:rPr lang="en-US" sz="1600" dirty="0">
                <a:solidFill>
                  <a:schemeClr val="bg1"/>
                </a:solidFill>
              </a:rPr>
              <a:t>Stress level and </a:t>
            </a:r>
            <a:r>
              <a:rPr lang="en-US" sz="1600" dirty="0" err="1">
                <a:solidFill>
                  <a:schemeClr val="bg1"/>
                </a:solidFill>
              </a:rPr>
              <a:t>HeartRate</a:t>
            </a:r>
            <a:r>
              <a:rPr lang="en-US" sz="1600" dirty="0">
                <a:solidFill>
                  <a:schemeClr val="bg1"/>
                </a:solidFill>
              </a:rPr>
              <a:t> influenced each other</a:t>
            </a:r>
          </a:p>
          <a:p>
            <a:pPr marL="285750" indent="-285750">
              <a:buFont typeface="Arial" panose="020B0604020202020204" pitchFamily="34" charset="0"/>
              <a:buChar char="•"/>
            </a:pPr>
            <a:r>
              <a:rPr lang="en-US" sz="1600" dirty="0">
                <a:solidFill>
                  <a:schemeClr val="bg1"/>
                </a:solidFill>
              </a:rPr>
              <a:t>Activity level &amp; Steps are correlated</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9" name="Rectangle 8">
            <a:extLst>
              <a:ext uri="{FF2B5EF4-FFF2-40B4-BE49-F238E27FC236}">
                <a16:creationId xmlns:a16="http://schemas.microsoft.com/office/drawing/2014/main" id="{20ABE3EE-DF9C-7228-6BF6-BF557F4D92D9}"/>
              </a:ext>
            </a:extLst>
          </p:cNvPr>
          <p:cNvSpPr/>
          <p:nvPr/>
        </p:nvSpPr>
        <p:spPr>
          <a:xfrm>
            <a:off x="842772" y="1260390"/>
            <a:ext cx="9203271" cy="2031325"/>
          </a:xfrm>
          <a:prstGeom prst="rect">
            <a:avLst/>
          </a:prstGeom>
          <a:solidFill>
            <a:schemeClr val="accent4"/>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sp>
      <p:sp>
        <p:nvSpPr>
          <p:cNvPr id="4" name="TextBox 3">
            <a:extLst>
              <a:ext uri="{FF2B5EF4-FFF2-40B4-BE49-F238E27FC236}">
                <a16:creationId xmlns:a16="http://schemas.microsoft.com/office/drawing/2014/main" id="{55A81D39-9694-65AA-D357-5D6B2017D3FC}"/>
              </a:ext>
            </a:extLst>
          </p:cNvPr>
          <p:cNvSpPr txBox="1"/>
          <p:nvPr/>
        </p:nvSpPr>
        <p:spPr>
          <a:xfrm>
            <a:off x="842772" y="1348068"/>
            <a:ext cx="8993206" cy="2092881"/>
          </a:xfrm>
          <a:prstGeom prst="rect">
            <a:avLst/>
          </a:prstGeom>
          <a:noFill/>
        </p:spPr>
        <p:txBody>
          <a:bodyPr wrap="square" rtlCol="0">
            <a:spAutoFit/>
          </a:bodyPr>
          <a:lstStyle/>
          <a:p>
            <a:r>
              <a:rPr lang="en-US" sz="1600" b="1" dirty="0">
                <a:solidFill>
                  <a:schemeClr val="bg1"/>
                </a:solidFill>
              </a:rPr>
              <a:t>Which variables influence high BP or HR?</a:t>
            </a:r>
          </a:p>
          <a:p>
            <a:pPr marL="285750" indent="-285750">
              <a:buFont typeface="Arial" panose="020B0604020202020204" pitchFamily="34" charset="0"/>
              <a:buChar char="•"/>
            </a:pPr>
            <a:r>
              <a:rPr lang="en-US" sz="1600" dirty="0">
                <a:solidFill>
                  <a:schemeClr val="bg1"/>
                </a:solidFill>
              </a:rPr>
              <a:t>From the Visualizations, high </a:t>
            </a:r>
            <a:r>
              <a:rPr lang="en-US" sz="1600" dirty="0" err="1">
                <a:solidFill>
                  <a:schemeClr val="bg1"/>
                </a:solidFill>
              </a:rPr>
              <a:t>HeartRrate</a:t>
            </a:r>
            <a:r>
              <a:rPr lang="en-US" sz="1600" dirty="0">
                <a:solidFill>
                  <a:schemeClr val="bg1"/>
                </a:solidFill>
              </a:rPr>
              <a:t> &amp; </a:t>
            </a:r>
            <a:r>
              <a:rPr lang="en-US" sz="1600" dirty="0" err="1">
                <a:solidFill>
                  <a:schemeClr val="bg1"/>
                </a:solidFill>
              </a:rPr>
              <a:t>BloodPressure</a:t>
            </a:r>
            <a:r>
              <a:rPr lang="en-US" sz="1600" dirty="0">
                <a:solidFill>
                  <a:schemeClr val="bg1"/>
                </a:solidFill>
              </a:rPr>
              <a:t> are influenced</a:t>
            </a:r>
          </a:p>
          <a:p>
            <a:r>
              <a:rPr lang="en-US" sz="1600" dirty="0">
                <a:solidFill>
                  <a:schemeClr val="bg1"/>
                </a:solidFill>
              </a:rPr>
              <a:t>     by Overweight</a:t>
            </a:r>
          </a:p>
          <a:p>
            <a:pPr marL="285750" indent="-285750">
              <a:buFont typeface="Arial" panose="020B0604020202020204" pitchFamily="34" charset="0"/>
              <a:buChar char="•"/>
            </a:pPr>
            <a:r>
              <a:rPr lang="en-US" sz="1600" dirty="0">
                <a:solidFill>
                  <a:schemeClr val="bg1"/>
                </a:solidFill>
              </a:rPr>
              <a:t>More Steps and </a:t>
            </a:r>
            <a:r>
              <a:rPr lang="en-US" sz="1600" dirty="0" err="1">
                <a:solidFill>
                  <a:schemeClr val="bg1"/>
                </a:solidFill>
              </a:rPr>
              <a:t>ActivityLevel</a:t>
            </a:r>
            <a:r>
              <a:rPr lang="en-US" sz="1600" dirty="0">
                <a:solidFill>
                  <a:schemeClr val="bg1"/>
                </a:solidFill>
              </a:rPr>
              <a:t> reduce both HR, BP and Stress</a:t>
            </a:r>
          </a:p>
          <a:p>
            <a:pPr marL="285750" indent="-285750">
              <a:buFont typeface="Arial" panose="020B0604020202020204" pitchFamily="34" charset="0"/>
              <a:buChar char="•"/>
            </a:pPr>
            <a:r>
              <a:rPr lang="en-US" sz="1600" dirty="0">
                <a:solidFill>
                  <a:schemeClr val="bg1"/>
                </a:solidFill>
              </a:rPr>
              <a:t>From Correlations, </a:t>
            </a:r>
            <a:r>
              <a:rPr lang="en-US" sz="1600" dirty="0" err="1">
                <a:solidFill>
                  <a:schemeClr val="bg1"/>
                </a:solidFill>
              </a:rPr>
              <a:t>HeartRate</a:t>
            </a:r>
            <a:r>
              <a:rPr lang="en-US" sz="1600" dirty="0">
                <a:solidFill>
                  <a:schemeClr val="bg1"/>
                </a:solidFill>
              </a:rPr>
              <a:t> is influenced by </a:t>
            </a:r>
            <a:r>
              <a:rPr lang="en-US" sz="1600" dirty="0" err="1">
                <a:solidFill>
                  <a:schemeClr val="bg1"/>
                </a:solidFill>
              </a:rPr>
              <a:t>StressLevel</a:t>
            </a: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From T-Test </a:t>
            </a:r>
            <a:r>
              <a:rPr lang="en-US" sz="1600" dirty="0" err="1">
                <a:solidFill>
                  <a:schemeClr val="bg1"/>
                </a:solidFill>
              </a:rPr>
              <a:t>StressLevel</a:t>
            </a:r>
            <a:r>
              <a:rPr lang="en-US" sz="1600" dirty="0">
                <a:solidFill>
                  <a:schemeClr val="bg1"/>
                </a:solidFill>
              </a:rPr>
              <a:t> and Heartrate &amp; </a:t>
            </a:r>
            <a:r>
              <a:rPr lang="en-US" sz="1600" dirty="0" err="1">
                <a:solidFill>
                  <a:schemeClr val="bg1"/>
                </a:solidFill>
              </a:rPr>
              <a:t>StressLevel</a:t>
            </a:r>
            <a:r>
              <a:rPr lang="en-US" sz="1600" dirty="0">
                <a:solidFill>
                  <a:schemeClr val="bg1"/>
                </a:solidFill>
              </a:rPr>
              <a:t> and Blood pressure correlate with each other</a:t>
            </a:r>
          </a:p>
          <a:p>
            <a:pPr marL="285750" indent="-285750">
              <a:buFont typeface="Arial" panose="020B0604020202020204" pitchFamily="34" charset="0"/>
              <a:buChar char="•"/>
            </a:pPr>
            <a:endParaRPr lang="en-US" dirty="0">
              <a:solidFill>
                <a:schemeClr val="bg1"/>
              </a:solidFill>
            </a:endParaRPr>
          </a:p>
        </p:txBody>
      </p:sp>
      <p:sp>
        <p:nvSpPr>
          <p:cNvPr id="17" name="Rectangle 16">
            <a:extLst>
              <a:ext uri="{FF2B5EF4-FFF2-40B4-BE49-F238E27FC236}">
                <a16:creationId xmlns:a16="http://schemas.microsoft.com/office/drawing/2014/main" id="{D00D91B9-10C8-7AC6-E950-436A6E01DBEC}"/>
              </a:ext>
            </a:extLst>
          </p:cNvPr>
          <p:cNvSpPr/>
          <p:nvPr/>
        </p:nvSpPr>
        <p:spPr>
          <a:xfrm>
            <a:off x="53061" y="667247"/>
            <a:ext cx="54864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90705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colorful dots&#10;&#10;Description automatically generated">
            <a:extLst>
              <a:ext uri="{FF2B5EF4-FFF2-40B4-BE49-F238E27FC236}">
                <a16:creationId xmlns:a16="http://schemas.microsoft.com/office/drawing/2014/main" id="{05DD8932-BE91-85A3-3053-BF0863FEDC80}"/>
              </a:ext>
            </a:extLst>
          </p:cNvPr>
          <p:cNvPicPr>
            <a:picLocks noChangeAspect="1"/>
          </p:cNvPicPr>
          <p:nvPr/>
        </p:nvPicPr>
        <p:blipFill rotWithShape="1">
          <a:blip r:embed="rId2">
            <a:alphaModFix amt="89000"/>
            <a:extLst>
              <a:ext uri="{BEBA8EAE-BF5A-486C-A8C5-ECC9F3942E4B}">
                <a14:imgProps xmlns:a14="http://schemas.microsoft.com/office/drawing/2010/main">
                  <a14:imgLayer r:embed="rId3">
                    <a14:imgEffect>
                      <a14:brightnessContrast contrast="-13000"/>
                    </a14:imgEffect>
                  </a14:imgLayer>
                </a14:imgProps>
              </a:ext>
            </a:extLst>
          </a:blip>
          <a:srcRect l="5200"/>
          <a:stretch/>
        </p:blipFill>
        <p:spPr>
          <a:xfrm>
            <a:off x="6645920" y="34498"/>
            <a:ext cx="7322032" cy="6857990"/>
          </a:xfrm>
          <a:prstGeom prst="rect">
            <a:avLst/>
          </a:prstGeom>
        </p:spPr>
      </p:pic>
      <p:sp>
        <p:nvSpPr>
          <p:cNvPr id="17" name="Rectangle 16">
            <a:extLst>
              <a:ext uri="{FF2B5EF4-FFF2-40B4-BE49-F238E27FC236}">
                <a16:creationId xmlns:a16="http://schemas.microsoft.com/office/drawing/2014/main" id="{D00D91B9-10C8-7AC6-E950-436A6E01DBEC}"/>
              </a:ext>
            </a:extLst>
          </p:cNvPr>
          <p:cNvSpPr/>
          <p:nvPr/>
        </p:nvSpPr>
        <p:spPr>
          <a:xfrm>
            <a:off x="53061" y="667247"/>
            <a:ext cx="54864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2DD3B5C-619E-5E8C-3599-4394357B5626}"/>
              </a:ext>
            </a:extLst>
          </p:cNvPr>
          <p:cNvSpPr txBox="1">
            <a:spLocks/>
          </p:cNvSpPr>
          <p:nvPr/>
        </p:nvSpPr>
        <p:spPr>
          <a:xfrm>
            <a:off x="1737449" y="667247"/>
            <a:ext cx="8717101"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200" b="1" dirty="0"/>
              <a:t>Recommendations for a better Health</a:t>
            </a:r>
          </a:p>
          <a:p>
            <a:pPr>
              <a:spcAft>
                <a:spcPts val="600"/>
              </a:spcAft>
            </a:pPr>
            <a:endParaRPr lang="en-US" sz="3200" dirty="0"/>
          </a:p>
        </p:txBody>
      </p:sp>
      <p:graphicFrame>
        <p:nvGraphicFramePr>
          <p:cNvPr id="19" name="TextBox 3">
            <a:extLst>
              <a:ext uri="{FF2B5EF4-FFF2-40B4-BE49-F238E27FC236}">
                <a16:creationId xmlns:a16="http://schemas.microsoft.com/office/drawing/2014/main" id="{BD2984E9-6CE6-ECB4-7E1B-E2496A37A182}"/>
              </a:ext>
            </a:extLst>
          </p:cNvPr>
          <p:cNvGraphicFramePr/>
          <p:nvPr>
            <p:extLst>
              <p:ext uri="{D42A27DB-BD31-4B8C-83A1-F6EECF244321}">
                <p14:modId xmlns:p14="http://schemas.microsoft.com/office/powerpoint/2010/main" val="3944807960"/>
              </p:ext>
            </p:extLst>
          </p:nvPr>
        </p:nvGraphicFramePr>
        <p:xfrm>
          <a:off x="1737449" y="1542551"/>
          <a:ext cx="6861780" cy="49200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865804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DD8932-BE91-85A3-3053-BF0863FEDC80}"/>
              </a:ext>
            </a:extLst>
          </p:cNvPr>
          <p:cNvPicPr>
            <a:picLocks noChangeAspect="1"/>
          </p:cNvPicPr>
          <p:nvPr/>
        </p:nvPicPr>
        <p:blipFill rotWithShape="1">
          <a:blip r:embed="rId2">
            <a:alphaModFix amt="89000"/>
            <a:extLst>
              <a:ext uri="{BEBA8EAE-BF5A-486C-A8C5-ECC9F3942E4B}">
                <a14:imgProps xmlns:a14="http://schemas.microsoft.com/office/drawing/2010/main">
                  <a14:imgLayer r:embed="rId3">
                    <a14:imgEffect>
                      <a14:brightnessContrast contrast="-13000"/>
                    </a14:imgEffect>
                  </a14:imgLayer>
                </a14:imgProps>
              </a:ext>
            </a:extLst>
          </a:blip>
          <a:srcRect l="5200"/>
          <a:stretch/>
        </p:blipFill>
        <p:spPr>
          <a:xfrm>
            <a:off x="6633563" y="0"/>
            <a:ext cx="7322032" cy="6857990"/>
          </a:xfrm>
          <a:prstGeom prst="rect">
            <a:avLst/>
          </a:prstGeom>
        </p:spPr>
      </p:pic>
      <p:sp>
        <p:nvSpPr>
          <p:cNvPr id="17" name="Rectangle 16">
            <a:extLst>
              <a:ext uri="{FF2B5EF4-FFF2-40B4-BE49-F238E27FC236}">
                <a16:creationId xmlns:a16="http://schemas.microsoft.com/office/drawing/2014/main" id="{D00D91B9-10C8-7AC6-E950-436A6E01DBEC}"/>
              </a:ext>
            </a:extLst>
          </p:cNvPr>
          <p:cNvSpPr/>
          <p:nvPr/>
        </p:nvSpPr>
        <p:spPr>
          <a:xfrm>
            <a:off x="53061" y="667247"/>
            <a:ext cx="54864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C0A556C2-47FF-3A07-AA65-4E4D23172D40}"/>
              </a:ext>
            </a:extLst>
          </p:cNvPr>
          <p:cNvSpPr txBox="1">
            <a:spLocks/>
          </p:cNvSpPr>
          <p:nvPr/>
        </p:nvSpPr>
        <p:spPr>
          <a:xfrm>
            <a:off x="1737449" y="667247"/>
            <a:ext cx="8717101"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200" b="1" dirty="0"/>
              <a:t>Recommendations for a better Health</a:t>
            </a:r>
          </a:p>
          <a:p>
            <a:pPr>
              <a:spcAft>
                <a:spcPts val="600"/>
              </a:spcAft>
            </a:pPr>
            <a:endParaRPr lang="en-US" sz="3200" dirty="0"/>
          </a:p>
        </p:txBody>
      </p:sp>
      <p:sp>
        <p:nvSpPr>
          <p:cNvPr id="4" name="TextBox 3">
            <a:extLst>
              <a:ext uri="{FF2B5EF4-FFF2-40B4-BE49-F238E27FC236}">
                <a16:creationId xmlns:a16="http://schemas.microsoft.com/office/drawing/2014/main" id="{5D617B86-A340-B83A-8A23-DECEF6466B48}"/>
              </a:ext>
            </a:extLst>
          </p:cNvPr>
          <p:cNvSpPr txBox="1"/>
          <p:nvPr/>
        </p:nvSpPr>
        <p:spPr>
          <a:xfrm>
            <a:off x="910620" y="1838064"/>
            <a:ext cx="7653662" cy="5757710"/>
          </a:xfrm>
          <a:prstGeom prst="rect">
            <a:avLst/>
          </a:prstGeom>
        </p:spPr>
        <p:txBody>
          <a:bodyPr vert="horz" lIns="91440" tIns="45720" rIns="91440" bIns="45720" rtlCol="0" anchor="t">
            <a:noAutofit/>
          </a:bodyPr>
          <a:lstStyle/>
          <a:p>
            <a:pPr marL="285750" indent="-228600">
              <a:spcAft>
                <a:spcPts val="600"/>
              </a:spcAft>
              <a:buFont typeface="Arial" panose="020B0604020202020204" pitchFamily="34" charset="0"/>
              <a:buChar char="•"/>
            </a:pPr>
            <a:r>
              <a:rPr lang="en-US" sz="1600" dirty="0"/>
              <a:t>We have the </a:t>
            </a:r>
            <a:r>
              <a:rPr lang="en-US" sz="1600" u="sng" dirty="0"/>
              <a:t>following recommendations </a:t>
            </a:r>
            <a:r>
              <a:rPr lang="en-US" sz="1600" dirty="0"/>
              <a:t>to improve health:</a:t>
            </a:r>
          </a:p>
          <a:p>
            <a:pPr marL="1200150" lvl="2" indent="-228600">
              <a:spcAft>
                <a:spcPts val="600"/>
              </a:spcAft>
              <a:buFont typeface="Arial" panose="020B0604020202020204" pitchFamily="34" charset="0"/>
              <a:buChar char="•"/>
            </a:pPr>
            <a:r>
              <a:rPr lang="en-US" sz="1600" b="1" dirty="0"/>
              <a:t>More Steps</a:t>
            </a:r>
          </a:p>
          <a:p>
            <a:pPr marL="1200150" lvl="2" indent="-228600">
              <a:spcAft>
                <a:spcPts val="600"/>
              </a:spcAft>
              <a:buFont typeface="Arial" panose="020B0604020202020204" pitchFamily="34" charset="0"/>
              <a:buChar char="•"/>
            </a:pPr>
            <a:r>
              <a:rPr lang="en-US" sz="1600" b="1" dirty="0"/>
              <a:t>More Activity</a:t>
            </a:r>
          </a:p>
          <a:p>
            <a:pPr marL="1200150" lvl="2" indent="-228600">
              <a:spcAft>
                <a:spcPts val="600"/>
              </a:spcAft>
              <a:buFont typeface="Arial" panose="020B0604020202020204" pitchFamily="34" charset="0"/>
              <a:buChar char="•"/>
            </a:pPr>
            <a:r>
              <a:rPr lang="en-US" sz="1600" dirty="0"/>
              <a:t>Both variables reduced BMI and stress, which consecutively reduces heart rate, blood pressure and improves sleep quality and sleep duration, causing less sleep disorders.</a:t>
            </a:r>
          </a:p>
          <a:p>
            <a:pPr marL="1200150" lvl="2" indent="-228600">
              <a:spcAft>
                <a:spcPts val="600"/>
              </a:spcAft>
              <a:buFont typeface="Arial" panose="020B0604020202020204" pitchFamily="34" charset="0"/>
              <a:buChar char="•"/>
            </a:pPr>
            <a:r>
              <a:rPr lang="en-US" sz="1600" dirty="0"/>
              <a:t>Trying to </a:t>
            </a:r>
            <a:r>
              <a:rPr lang="en-US" sz="1600" b="1" dirty="0"/>
              <a:t>reduce Stress</a:t>
            </a:r>
            <a:r>
              <a:rPr lang="en-US" sz="1600" dirty="0"/>
              <a:t> by meditating (for example) would help reduce heart rate, causing less heart diseases.</a:t>
            </a:r>
          </a:p>
          <a:p>
            <a:pPr marL="1200150" lvl="2" indent="-228600">
              <a:spcAft>
                <a:spcPts val="600"/>
              </a:spcAft>
              <a:buFont typeface="Arial" panose="020B0604020202020204" pitchFamily="34" charset="0"/>
              <a:buChar char="•"/>
            </a:pPr>
            <a:endParaRPr lang="en-US" sz="1600" dirty="0"/>
          </a:p>
          <a:p>
            <a:pPr marL="285750" indent="-228600">
              <a:spcAft>
                <a:spcPts val="600"/>
              </a:spcAft>
              <a:buFont typeface="Arial" panose="020B0604020202020204" pitchFamily="34" charset="0"/>
              <a:buChar char="•"/>
            </a:pPr>
            <a:r>
              <a:rPr lang="en-US" sz="1600" dirty="0"/>
              <a:t>We would like to expand our dataset to include additional variables such as dietary habits, smoking status, or pregnancy,  to further investigate this and develop better methodologies aimed at enhancing health outcomes.</a:t>
            </a:r>
          </a:p>
          <a:p>
            <a:pPr marL="285750" indent="-228600">
              <a:spcAft>
                <a:spcPts val="600"/>
              </a:spcAft>
              <a:buFont typeface="Arial" panose="020B0604020202020204" pitchFamily="34" charset="0"/>
              <a:buChar char="•"/>
            </a:pPr>
            <a:r>
              <a:rPr lang="en-US" sz="1600" dirty="0"/>
              <a:t>Additional observation (1000+) would also help get more accurate results.</a:t>
            </a:r>
          </a:p>
          <a:p>
            <a:pPr marL="57150">
              <a:spcAft>
                <a:spcPts val="600"/>
              </a:spcAft>
            </a:pPr>
            <a:endParaRPr lang="en-US" sz="1600" dirty="0"/>
          </a:p>
        </p:txBody>
      </p:sp>
    </p:spTree>
    <p:extLst>
      <p:ext uri="{BB962C8B-B14F-4D97-AF65-F5344CB8AC3E}">
        <p14:creationId xmlns:p14="http://schemas.microsoft.com/office/powerpoint/2010/main" val="2598181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CBDDE3-A9CA-3466-5B9B-C7C26BC4D25D}"/>
              </a:ext>
            </a:extLst>
          </p:cNvPr>
          <p:cNvSpPr>
            <a:spLocks noGrp="1"/>
          </p:cNvSpPr>
          <p:nvPr>
            <p:ph type="title"/>
          </p:nvPr>
        </p:nvSpPr>
        <p:spPr>
          <a:xfrm>
            <a:off x="841248" y="622704"/>
            <a:ext cx="10509504" cy="1076914"/>
          </a:xfrm>
        </p:spPr>
        <p:txBody>
          <a:bodyPr anchor="ctr">
            <a:normAutofit/>
          </a:bodyPr>
          <a:lstStyle/>
          <a:p>
            <a:r>
              <a:rPr lang="en-US" sz="3200" dirty="0"/>
              <a:t>Motivation</a:t>
            </a:r>
          </a:p>
        </p:txBody>
      </p:sp>
      <p:sp>
        <p:nvSpPr>
          <p:cNvPr id="11" name="Rectangle 10">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6" name="Content Placeholder 2">
            <a:extLst>
              <a:ext uri="{FF2B5EF4-FFF2-40B4-BE49-F238E27FC236}">
                <a16:creationId xmlns:a16="http://schemas.microsoft.com/office/drawing/2014/main" id="{22628B3E-F16E-2669-BB17-6BC771EE19DC}"/>
              </a:ext>
            </a:extLst>
          </p:cNvPr>
          <p:cNvGraphicFramePr>
            <a:graphicFrameLocks noGrp="1"/>
          </p:cNvGraphicFramePr>
          <p:nvPr>
            <p:ph idx="1"/>
            <p:extLst>
              <p:ext uri="{D42A27DB-BD31-4B8C-83A1-F6EECF244321}">
                <p14:modId xmlns:p14="http://schemas.microsoft.com/office/powerpoint/2010/main" val="2263319147"/>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31555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29DA45D1-F74E-BBD0-7204-08F6CEEC11C1}"/>
              </a:ext>
            </a:extLst>
          </p:cNvPr>
          <p:cNvGraphicFramePr>
            <a:graphicFrameLocks noGrp="1"/>
          </p:cNvGraphicFramePr>
          <p:nvPr>
            <p:ph idx="1"/>
            <p:extLst>
              <p:ext uri="{D42A27DB-BD31-4B8C-83A1-F6EECF244321}">
                <p14:modId xmlns:p14="http://schemas.microsoft.com/office/powerpoint/2010/main" val="1450218749"/>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BC37A95D-D910-6CDA-117E-A568F1423854}"/>
              </a:ext>
            </a:extLst>
          </p:cNvPr>
          <p:cNvSpPr txBox="1">
            <a:spLocks/>
          </p:cNvSpPr>
          <p:nvPr/>
        </p:nvSpPr>
        <p:spPr>
          <a:xfrm>
            <a:off x="712459" y="475029"/>
            <a:ext cx="10506456" cy="101498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sz="3200" dirty="0"/>
              <a:t>Problem</a:t>
            </a:r>
          </a:p>
        </p:txBody>
      </p:sp>
    </p:spTree>
    <p:extLst>
      <p:ext uri="{BB962C8B-B14F-4D97-AF65-F5344CB8AC3E}">
        <p14:creationId xmlns:p14="http://schemas.microsoft.com/office/powerpoint/2010/main" val="3608442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CBDDE3-A9CA-3466-5B9B-C7C26BC4D25D}"/>
              </a:ext>
            </a:extLst>
          </p:cNvPr>
          <p:cNvSpPr>
            <a:spLocks noGrp="1"/>
          </p:cNvSpPr>
          <p:nvPr>
            <p:ph type="title"/>
          </p:nvPr>
        </p:nvSpPr>
        <p:spPr>
          <a:xfrm>
            <a:off x="841248" y="622704"/>
            <a:ext cx="10509504" cy="1076914"/>
          </a:xfrm>
        </p:spPr>
        <p:txBody>
          <a:bodyPr anchor="ctr">
            <a:normAutofit/>
          </a:bodyPr>
          <a:lstStyle/>
          <a:p>
            <a:r>
              <a:rPr lang="en-US" sz="3200" dirty="0"/>
              <a:t>Data</a:t>
            </a:r>
          </a:p>
        </p:txBody>
      </p:sp>
      <p:sp>
        <p:nvSpPr>
          <p:cNvPr id="11" name="Rectangle 10">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D00E8BC8-93A1-5B80-D554-6F6096DB4719}"/>
              </a:ext>
            </a:extLst>
          </p:cNvPr>
          <p:cNvSpPr txBox="1"/>
          <p:nvPr/>
        </p:nvSpPr>
        <p:spPr>
          <a:xfrm>
            <a:off x="673046" y="1941532"/>
            <a:ext cx="4588669" cy="1077218"/>
          </a:xfrm>
          <a:prstGeom prst="rect">
            <a:avLst/>
          </a:prstGeom>
          <a:noFill/>
        </p:spPr>
        <p:txBody>
          <a:bodyPr wrap="square" rtlCol="0">
            <a:spAutoFit/>
          </a:bodyPr>
          <a:lstStyle/>
          <a:p>
            <a:pPr marL="285750" indent="-285750">
              <a:lnSpc>
                <a:spcPct val="100000"/>
              </a:lnSpc>
              <a:buFont typeface="Arial" panose="020B0604020202020204" pitchFamily="34" charset="0"/>
              <a:buChar char="•"/>
            </a:pPr>
            <a:r>
              <a:rPr lang="en-US" sz="1600" b="0" i="0" dirty="0">
                <a:effectLst/>
              </a:rPr>
              <a:t>Sleep Health and Lifestyle Dataset from Kaggle</a:t>
            </a:r>
          </a:p>
          <a:p>
            <a:pPr marL="285750" indent="-285750">
              <a:lnSpc>
                <a:spcPct val="100000"/>
              </a:lnSpc>
              <a:buFont typeface="Arial" panose="020B0604020202020204" pitchFamily="34" charset="0"/>
              <a:buChar char="•"/>
            </a:pPr>
            <a:r>
              <a:rPr lang="en-US" sz="1600" u="sng" dirty="0"/>
              <a:t>374</a:t>
            </a:r>
            <a:r>
              <a:rPr lang="en-US" sz="1600" dirty="0"/>
              <a:t> observations and </a:t>
            </a:r>
            <a:r>
              <a:rPr lang="en-US" sz="1600" u="sng" dirty="0"/>
              <a:t>13</a:t>
            </a:r>
            <a:r>
              <a:rPr lang="en-US" sz="1600" dirty="0"/>
              <a:t> variables</a:t>
            </a:r>
          </a:p>
          <a:p>
            <a:pPr>
              <a:lnSpc>
                <a:spcPct val="100000"/>
              </a:lnSpc>
            </a:pPr>
            <a:r>
              <a:rPr lang="en-US" sz="1600" dirty="0"/>
              <a:t>     </a:t>
            </a:r>
          </a:p>
        </p:txBody>
      </p:sp>
      <p:sp>
        <p:nvSpPr>
          <p:cNvPr id="7" name="Content Placeholder 2">
            <a:extLst>
              <a:ext uri="{FF2B5EF4-FFF2-40B4-BE49-F238E27FC236}">
                <a16:creationId xmlns:a16="http://schemas.microsoft.com/office/drawing/2014/main" id="{7FDA1D03-5BB1-436C-637B-862BDD22A6B6}"/>
              </a:ext>
            </a:extLst>
          </p:cNvPr>
          <p:cNvSpPr>
            <a:spLocks noGrp="1"/>
          </p:cNvSpPr>
          <p:nvPr>
            <p:ph idx="1"/>
          </p:nvPr>
        </p:nvSpPr>
        <p:spPr>
          <a:xfrm>
            <a:off x="673046" y="3258050"/>
            <a:ext cx="5250538" cy="3169581"/>
          </a:xfrm>
        </p:spPr>
        <p:txBody>
          <a:bodyPr>
            <a:normAutofit fontScale="92500" lnSpcReduction="10000"/>
          </a:bodyPr>
          <a:lstStyle/>
          <a:p>
            <a:pPr marL="0" indent="0">
              <a:lnSpc>
                <a:spcPct val="100000"/>
              </a:lnSpc>
              <a:buNone/>
            </a:pPr>
            <a:r>
              <a:rPr lang="en-US" sz="1500" b="1" i="0" dirty="0">
                <a:effectLst/>
                <a:latin typeface="Inter"/>
              </a:rPr>
              <a:t>Person ID</a:t>
            </a:r>
            <a:r>
              <a:rPr lang="en-US" sz="1500" b="0" i="0" dirty="0">
                <a:effectLst/>
                <a:latin typeface="Inter"/>
              </a:rPr>
              <a:t>: An identifier for each individual.</a:t>
            </a:r>
            <a:br>
              <a:rPr lang="en-US" sz="1500" dirty="0"/>
            </a:br>
            <a:br>
              <a:rPr lang="en-US" sz="1500" dirty="0"/>
            </a:br>
            <a:r>
              <a:rPr lang="en-US" sz="1500" b="1" i="0" dirty="0">
                <a:effectLst/>
                <a:latin typeface="Inter"/>
              </a:rPr>
              <a:t>Gender</a:t>
            </a:r>
            <a:r>
              <a:rPr lang="en-US" sz="1500" b="0" i="0" dirty="0">
                <a:effectLst/>
                <a:latin typeface="Inter"/>
              </a:rPr>
              <a:t>: The gender of the person (Male/Female).</a:t>
            </a:r>
            <a:br>
              <a:rPr lang="en-US" sz="1500" dirty="0"/>
            </a:br>
            <a:br>
              <a:rPr lang="en-US" sz="1500" dirty="0"/>
            </a:br>
            <a:r>
              <a:rPr lang="en-US" sz="1500" b="1" i="0" dirty="0">
                <a:effectLst/>
                <a:latin typeface="Inter"/>
              </a:rPr>
              <a:t>Age</a:t>
            </a:r>
            <a:r>
              <a:rPr lang="en-US" sz="1500" b="0" i="0" dirty="0">
                <a:effectLst/>
                <a:latin typeface="Inter"/>
              </a:rPr>
              <a:t>: The age of the person in years.</a:t>
            </a:r>
            <a:br>
              <a:rPr lang="en-US" sz="1500" dirty="0"/>
            </a:br>
            <a:br>
              <a:rPr lang="en-US" sz="1500" dirty="0"/>
            </a:br>
            <a:r>
              <a:rPr lang="en-US" sz="1500" b="1" i="0" dirty="0">
                <a:effectLst/>
                <a:latin typeface="Inter"/>
              </a:rPr>
              <a:t>Occupation</a:t>
            </a:r>
            <a:r>
              <a:rPr lang="en-US" sz="1500" b="0" i="0" dirty="0">
                <a:effectLst/>
                <a:latin typeface="Inter"/>
              </a:rPr>
              <a:t>: The occupation or profession of the person.</a:t>
            </a:r>
            <a:br>
              <a:rPr lang="en-US" sz="1500" dirty="0"/>
            </a:br>
            <a:br>
              <a:rPr lang="en-US" sz="1500" dirty="0"/>
            </a:br>
            <a:r>
              <a:rPr lang="en-US" sz="1500" b="1" i="0" dirty="0">
                <a:effectLst/>
                <a:latin typeface="Inter"/>
              </a:rPr>
              <a:t>Sleep Duration (hours): </a:t>
            </a:r>
            <a:r>
              <a:rPr lang="en-US" sz="1500" b="0" i="0" dirty="0">
                <a:effectLst/>
                <a:latin typeface="Inter"/>
              </a:rPr>
              <a:t>The number of hours the person sleeps per day.</a:t>
            </a:r>
            <a:br>
              <a:rPr lang="en-US" sz="1500" dirty="0"/>
            </a:br>
            <a:br>
              <a:rPr lang="en-US" sz="1500" dirty="0"/>
            </a:br>
            <a:r>
              <a:rPr lang="en-US" sz="1500" b="1" i="0" dirty="0">
                <a:effectLst/>
                <a:latin typeface="Inter"/>
              </a:rPr>
              <a:t>Quality of Sleep (scale: 1-10)</a:t>
            </a:r>
            <a:r>
              <a:rPr lang="en-US" sz="1500" i="0" dirty="0">
                <a:effectLst/>
                <a:latin typeface="Inter"/>
              </a:rPr>
              <a:t>:</a:t>
            </a:r>
            <a:r>
              <a:rPr lang="en-US" sz="1500" b="1" i="0" dirty="0">
                <a:effectLst/>
                <a:latin typeface="Inter"/>
              </a:rPr>
              <a:t> </a:t>
            </a:r>
            <a:r>
              <a:rPr lang="en-US" sz="1500" b="0" i="0" dirty="0">
                <a:effectLst/>
                <a:latin typeface="Inter"/>
              </a:rPr>
              <a:t>A subjective rating of the quality of sleep, ranging from 1 to 10.</a:t>
            </a:r>
            <a:br>
              <a:rPr lang="en-US" sz="1500" dirty="0"/>
            </a:br>
            <a:br>
              <a:rPr lang="en-US" sz="1400" dirty="0"/>
            </a:br>
            <a:endParaRPr lang="en-US" sz="1000" dirty="0"/>
          </a:p>
        </p:txBody>
      </p:sp>
      <p:sp>
        <p:nvSpPr>
          <p:cNvPr id="8" name="TextBox 7">
            <a:extLst>
              <a:ext uri="{FF2B5EF4-FFF2-40B4-BE49-F238E27FC236}">
                <a16:creationId xmlns:a16="http://schemas.microsoft.com/office/drawing/2014/main" id="{133A5E41-7051-E88D-0F0C-20BCBBCD7173}"/>
              </a:ext>
            </a:extLst>
          </p:cNvPr>
          <p:cNvSpPr txBox="1"/>
          <p:nvPr/>
        </p:nvSpPr>
        <p:spPr>
          <a:xfrm>
            <a:off x="5807675" y="2080312"/>
            <a:ext cx="5821296" cy="4154984"/>
          </a:xfrm>
          <a:prstGeom prst="rect">
            <a:avLst/>
          </a:prstGeom>
          <a:noFill/>
        </p:spPr>
        <p:txBody>
          <a:bodyPr wrap="square" rtlCol="0">
            <a:spAutoFit/>
          </a:bodyPr>
          <a:lstStyle/>
          <a:p>
            <a:r>
              <a:rPr lang="en-US" sz="1400" b="1" i="0" dirty="0">
                <a:effectLst/>
                <a:latin typeface="Inter"/>
              </a:rPr>
              <a:t>Physical Activity Level (minutes/day)</a:t>
            </a:r>
            <a:r>
              <a:rPr lang="en-US" sz="1400" i="0" dirty="0">
                <a:effectLst/>
                <a:latin typeface="Inter"/>
              </a:rPr>
              <a:t>:</a:t>
            </a:r>
            <a:r>
              <a:rPr lang="en-US" sz="1400" b="1" i="0" dirty="0">
                <a:effectLst/>
                <a:latin typeface="Inter"/>
              </a:rPr>
              <a:t> </a:t>
            </a:r>
            <a:r>
              <a:rPr lang="en-US" sz="1400" b="0" i="0" dirty="0">
                <a:effectLst/>
                <a:latin typeface="Inter"/>
              </a:rPr>
              <a:t>The number of minutes the person engages in physical activity daily.</a:t>
            </a:r>
            <a:br>
              <a:rPr lang="en-US" sz="1400" dirty="0"/>
            </a:br>
            <a:br>
              <a:rPr lang="en-US" sz="1400" dirty="0"/>
            </a:br>
            <a:r>
              <a:rPr lang="en-US" sz="1400" b="1" i="0" dirty="0">
                <a:effectLst/>
                <a:latin typeface="Inter"/>
              </a:rPr>
              <a:t>Stress Level (scale: 1-10)</a:t>
            </a:r>
            <a:r>
              <a:rPr lang="en-US" sz="1400" b="0" i="0" dirty="0">
                <a:effectLst/>
                <a:latin typeface="Inter"/>
              </a:rPr>
              <a:t>: A subjective rating of the stress level experienced by the person, ranging from 1 to 10.</a:t>
            </a:r>
            <a:br>
              <a:rPr lang="en-US" sz="1400" dirty="0"/>
            </a:br>
            <a:br>
              <a:rPr lang="en-US" sz="1400" dirty="0"/>
            </a:br>
            <a:r>
              <a:rPr lang="en-US" sz="1400" b="1" i="0" dirty="0">
                <a:effectLst/>
                <a:highlight>
                  <a:srgbClr val="FFFF00"/>
                </a:highlight>
                <a:latin typeface="Inter"/>
              </a:rPr>
              <a:t>BMI Category</a:t>
            </a:r>
            <a:r>
              <a:rPr lang="en-US" sz="1400" b="0" i="0" dirty="0">
                <a:effectLst/>
                <a:latin typeface="Inter"/>
              </a:rPr>
              <a:t>: The BMI category of the person (e.g., Underweight, Normal, Overweight).</a:t>
            </a:r>
            <a:br>
              <a:rPr lang="en-US" sz="1400" dirty="0"/>
            </a:br>
            <a:br>
              <a:rPr lang="en-US" sz="1400" dirty="0"/>
            </a:br>
            <a:r>
              <a:rPr lang="en-US" sz="1400" b="1" i="0" dirty="0">
                <a:effectLst/>
                <a:latin typeface="Inter"/>
              </a:rPr>
              <a:t>Blood Pressure (systolic/diastolic)</a:t>
            </a:r>
            <a:r>
              <a:rPr lang="en-US" sz="1400" i="0" dirty="0">
                <a:effectLst/>
                <a:latin typeface="Inter"/>
              </a:rPr>
              <a:t>:</a:t>
            </a:r>
            <a:r>
              <a:rPr lang="en-US" sz="1400" b="1" i="0" dirty="0">
                <a:effectLst/>
                <a:latin typeface="Inter"/>
              </a:rPr>
              <a:t> </a:t>
            </a:r>
            <a:r>
              <a:rPr lang="en-US" sz="1400" b="0" i="0" dirty="0">
                <a:effectLst/>
                <a:latin typeface="Inter"/>
              </a:rPr>
              <a:t>The blood pressure measurement of the person, indicated as systolic pressure over diastolic pressure.</a:t>
            </a:r>
            <a:br>
              <a:rPr lang="en-US" sz="1400" dirty="0"/>
            </a:br>
            <a:br>
              <a:rPr lang="en-US" sz="1400" dirty="0"/>
            </a:br>
            <a:r>
              <a:rPr lang="en-US" sz="1400" b="1" i="0" dirty="0">
                <a:effectLst/>
                <a:latin typeface="Inter"/>
              </a:rPr>
              <a:t>Heart Rate (bpm)</a:t>
            </a:r>
            <a:r>
              <a:rPr lang="en-US" sz="1400" b="0" i="0" dirty="0">
                <a:effectLst/>
                <a:latin typeface="Inter"/>
              </a:rPr>
              <a:t>: The resting heart rate of the person in beats per minute.</a:t>
            </a:r>
          </a:p>
          <a:p>
            <a:br>
              <a:rPr lang="en-US" sz="1400" dirty="0"/>
            </a:br>
            <a:r>
              <a:rPr lang="en-US" sz="1400" b="1" i="0" dirty="0">
                <a:effectLst/>
                <a:latin typeface="Inter"/>
              </a:rPr>
              <a:t>Daily Steps: </a:t>
            </a:r>
            <a:r>
              <a:rPr lang="en-US" sz="1400" b="0" i="0" dirty="0">
                <a:effectLst/>
                <a:latin typeface="Inter"/>
              </a:rPr>
              <a:t>The number of steps the person takes per day.</a:t>
            </a:r>
            <a:br>
              <a:rPr lang="en-US" sz="1400" dirty="0"/>
            </a:br>
            <a:br>
              <a:rPr lang="en-US" sz="1400" dirty="0"/>
            </a:br>
            <a:r>
              <a:rPr lang="en-US" sz="1400" b="1" i="0" dirty="0">
                <a:effectLst/>
                <a:latin typeface="Inter"/>
              </a:rPr>
              <a:t>Sleep Disorder</a:t>
            </a:r>
            <a:r>
              <a:rPr lang="en-US" sz="1400" b="0" i="0" dirty="0">
                <a:effectLst/>
                <a:latin typeface="Inter"/>
              </a:rPr>
              <a:t>: The presence or absence of a sleep disorder in the person (None, Insomnia, Sleep Apnea).</a:t>
            </a:r>
            <a:endParaRPr lang="en-US" sz="1400" dirty="0"/>
          </a:p>
          <a:p>
            <a:endParaRPr lang="en-US" sz="1200" dirty="0"/>
          </a:p>
        </p:txBody>
      </p:sp>
    </p:spTree>
    <p:extLst>
      <p:ext uri="{BB962C8B-B14F-4D97-AF65-F5344CB8AC3E}">
        <p14:creationId xmlns:p14="http://schemas.microsoft.com/office/powerpoint/2010/main" val="1839461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Rectangle 26">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1" name="Rectangle 30">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A45995-5DD4-DE45-96BA-CB9F9C780329}"/>
              </a:ext>
            </a:extLst>
          </p:cNvPr>
          <p:cNvSpPr txBox="1">
            <a:spLocks/>
          </p:cNvSpPr>
          <p:nvPr/>
        </p:nvSpPr>
        <p:spPr>
          <a:xfrm>
            <a:off x="411480" y="991443"/>
            <a:ext cx="4443154" cy="108781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200" dirty="0"/>
              <a:t>Data Preparation: Structure </a:t>
            </a:r>
          </a:p>
        </p:txBody>
      </p:sp>
      <p:sp>
        <p:nvSpPr>
          <p:cNvPr id="33" name="Rectangle 32">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Content Placeholder 4" descr="A screenshot of a computer&#10;&#10;Description automatically generated">
            <a:extLst>
              <a:ext uri="{FF2B5EF4-FFF2-40B4-BE49-F238E27FC236}">
                <a16:creationId xmlns:a16="http://schemas.microsoft.com/office/drawing/2014/main" id="{11DEE0C0-8D48-EAB8-BF77-7D717662AFD7}"/>
              </a:ext>
            </a:extLst>
          </p:cNvPr>
          <p:cNvPicPr>
            <a:picLocks noChangeAspect="1"/>
          </p:cNvPicPr>
          <p:nvPr/>
        </p:nvPicPr>
        <p:blipFill rotWithShape="1">
          <a:blip r:embed="rId2"/>
          <a:srcRect r="53999" b="1231"/>
          <a:stretch/>
        </p:blipFill>
        <p:spPr>
          <a:xfrm>
            <a:off x="6424728" y="1938487"/>
            <a:ext cx="4197178" cy="4190464"/>
          </a:xfrm>
          <a:prstGeom prst="rect">
            <a:avLst/>
          </a:prstGeom>
        </p:spPr>
      </p:pic>
      <p:pic>
        <p:nvPicPr>
          <p:cNvPr id="4" name="Picture 3" descr="A screenshot of a computer code&#10;&#10;Description automatically generated">
            <a:extLst>
              <a:ext uri="{FF2B5EF4-FFF2-40B4-BE49-F238E27FC236}">
                <a16:creationId xmlns:a16="http://schemas.microsoft.com/office/drawing/2014/main" id="{A6F2AA08-06D3-A92B-39CA-B9F85A997250}"/>
              </a:ext>
            </a:extLst>
          </p:cNvPr>
          <p:cNvPicPr>
            <a:picLocks noChangeAspect="1"/>
          </p:cNvPicPr>
          <p:nvPr/>
        </p:nvPicPr>
        <p:blipFill rotWithShape="1">
          <a:blip r:embed="rId3"/>
          <a:srcRect t="13711" b="12076"/>
          <a:stretch/>
        </p:blipFill>
        <p:spPr>
          <a:xfrm>
            <a:off x="552869" y="2767170"/>
            <a:ext cx="4389120" cy="1111493"/>
          </a:xfrm>
          <a:prstGeom prst="rect">
            <a:avLst/>
          </a:prstGeom>
        </p:spPr>
      </p:pic>
      <p:pic>
        <p:nvPicPr>
          <p:cNvPr id="5" name="Picture 4" descr="A close up of words&#10;&#10;Description automatically generated">
            <a:extLst>
              <a:ext uri="{FF2B5EF4-FFF2-40B4-BE49-F238E27FC236}">
                <a16:creationId xmlns:a16="http://schemas.microsoft.com/office/drawing/2014/main" id="{3CCA20C4-2E1D-9A47-D76B-CB7677316942}"/>
              </a:ext>
            </a:extLst>
          </p:cNvPr>
          <p:cNvPicPr>
            <a:picLocks noChangeAspect="1"/>
          </p:cNvPicPr>
          <p:nvPr/>
        </p:nvPicPr>
        <p:blipFill>
          <a:blip r:embed="rId4"/>
          <a:stretch>
            <a:fillRect/>
          </a:stretch>
        </p:blipFill>
        <p:spPr>
          <a:xfrm>
            <a:off x="498834" y="4351673"/>
            <a:ext cx="4443155" cy="962104"/>
          </a:xfrm>
          <a:prstGeom prst="rect">
            <a:avLst/>
          </a:prstGeom>
        </p:spPr>
      </p:pic>
      <p:pic>
        <p:nvPicPr>
          <p:cNvPr id="7" name="Picture 6">
            <a:extLst>
              <a:ext uri="{FF2B5EF4-FFF2-40B4-BE49-F238E27FC236}">
                <a16:creationId xmlns:a16="http://schemas.microsoft.com/office/drawing/2014/main" id="{F7224A29-DF0F-E6F9-4B1C-434B4842B19B}"/>
              </a:ext>
            </a:extLst>
          </p:cNvPr>
          <p:cNvPicPr>
            <a:picLocks noChangeAspect="1"/>
          </p:cNvPicPr>
          <p:nvPr/>
        </p:nvPicPr>
        <p:blipFill rotWithShape="1">
          <a:blip r:embed="rId5"/>
          <a:srcRect t="26097" b="15955"/>
          <a:stretch/>
        </p:blipFill>
        <p:spPr>
          <a:xfrm>
            <a:off x="498834" y="5756558"/>
            <a:ext cx="4443155" cy="215587"/>
          </a:xfrm>
          <a:prstGeom prst="rect">
            <a:avLst/>
          </a:prstGeom>
        </p:spPr>
      </p:pic>
    </p:spTree>
    <p:extLst>
      <p:ext uri="{BB962C8B-B14F-4D97-AF65-F5344CB8AC3E}">
        <p14:creationId xmlns:p14="http://schemas.microsoft.com/office/powerpoint/2010/main" val="3477418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Rectangle 26">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1" name="Rectangle 30">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A45995-5DD4-DE45-96BA-CB9F9C780329}"/>
              </a:ext>
            </a:extLst>
          </p:cNvPr>
          <p:cNvSpPr txBox="1">
            <a:spLocks/>
          </p:cNvSpPr>
          <p:nvPr/>
        </p:nvSpPr>
        <p:spPr>
          <a:xfrm>
            <a:off x="411480" y="991443"/>
            <a:ext cx="4443154" cy="108781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200" dirty="0"/>
              <a:t>Data Preparation:</a:t>
            </a:r>
          </a:p>
          <a:p>
            <a:pPr>
              <a:spcAft>
                <a:spcPts val="600"/>
              </a:spcAft>
            </a:pPr>
            <a:r>
              <a:rPr lang="en-US" sz="3200" dirty="0"/>
              <a:t>Summary</a:t>
            </a:r>
          </a:p>
        </p:txBody>
      </p:sp>
      <p:sp>
        <p:nvSpPr>
          <p:cNvPr id="33" name="Rectangle 32">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screenshot of a computer&#10;&#10;Description automatically generated">
            <a:extLst>
              <a:ext uri="{FF2B5EF4-FFF2-40B4-BE49-F238E27FC236}">
                <a16:creationId xmlns:a16="http://schemas.microsoft.com/office/drawing/2014/main" id="{1A4D3F71-AF92-C211-DD6C-61769030BA2A}"/>
              </a:ext>
            </a:extLst>
          </p:cNvPr>
          <p:cNvPicPr>
            <a:picLocks noChangeAspect="1"/>
          </p:cNvPicPr>
          <p:nvPr/>
        </p:nvPicPr>
        <p:blipFill>
          <a:blip r:embed="rId2"/>
          <a:stretch>
            <a:fillRect/>
          </a:stretch>
        </p:blipFill>
        <p:spPr>
          <a:xfrm>
            <a:off x="5861615" y="1632816"/>
            <a:ext cx="5772176" cy="4731423"/>
          </a:xfrm>
          <a:prstGeom prst="rect">
            <a:avLst/>
          </a:prstGeom>
        </p:spPr>
      </p:pic>
      <p:cxnSp>
        <p:nvCxnSpPr>
          <p:cNvPr id="7" name="Straight Connector 6">
            <a:extLst>
              <a:ext uri="{FF2B5EF4-FFF2-40B4-BE49-F238E27FC236}">
                <a16:creationId xmlns:a16="http://schemas.microsoft.com/office/drawing/2014/main" id="{AE084F81-A63C-0621-AE90-51964B411E62}"/>
              </a:ext>
            </a:extLst>
          </p:cNvPr>
          <p:cNvCxnSpPr/>
          <p:nvPr/>
        </p:nvCxnSpPr>
        <p:spPr>
          <a:xfrm>
            <a:off x="9374718" y="4022660"/>
            <a:ext cx="1519881"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9B04C75-9F82-8361-ECC6-8B2FFDE04E4F}"/>
              </a:ext>
            </a:extLst>
          </p:cNvPr>
          <p:cNvCxnSpPr>
            <a:cxnSpLocks/>
          </p:cNvCxnSpPr>
          <p:nvPr/>
        </p:nvCxnSpPr>
        <p:spPr>
          <a:xfrm>
            <a:off x="9374718" y="3042880"/>
            <a:ext cx="0" cy="97978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02CF38A-7717-73F8-B47C-5819BE8A9468}"/>
              </a:ext>
            </a:extLst>
          </p:cNvPr>
          <p:cNvCxnSpPr/>
          <p:nvPr/>
        </p:nvCxnSpPr>
        <p:spPr>
          <a:xfrm>
            <a:off x="9374718" y="3042880"/>
            <a:ext cx="1519881"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537B89F-EBAD-A9D2-6256-1E78E2616ABC}"/>
              </a:ext>
            </a:extLst>
          </p:cNvPr>
          <p:cNvCxnSpPr>
            <a:cxnSpLocks/>
          </p:cNvCxnSpPr>
          <p:nvPr/>
        </p:nvCxnSpPr>
        <p:spPr>
          <a:xfrm>
            <a:off x="10894599" y="3030001"/>
            <a:ext cx="0" cy="99265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Picture 13" descr="A computer code with text&#10;&#10;Description automatically generated with medium confidence">
            <a:extLst>
              <a:ext uri="{FF2B5EF4-FFF2-40B4-BE49-F238E27FC236}">
                <a16:creationId xmlns:a16="http://schemas.microsoft.com/office/drawing/2014/main" id="{1FFC2DF3-94DA-0AAC-6DB7-BECBB7C6D732}"/>
              </a:ext>
            </a:extLst>
          </p:cNvPr>
          <p:cNvPicPr>
            <a:picLocks noChangeAspect="1"/>
          </p:cNvPicPr>
          <p:nvPr/>
        </p:nvPicPr>
        <p:blipFill rotWithShape="1">
          <a:blip r:embed="rId3"/>
          <a:srcRect b="10152"/>
          <a:stretch/>
        </p:blipFill>
        <p:spPr>
          <a:xfrm>
            <a:off x="498834" y="4629848"/>
            <a:ext cx="3483767" cy="915229"/>
          </a:xfrm>
          <a:prstGeom prst="rect">
            <a:avLst/>
          </a:prstGeom>
        </p:spPr>
      </p:pic>
      <p:sp>
        <p:nvSpPr>
          <p:cNvPr id="16" name="TextBox 15">
            <a:extLst>
              <a:ext uri="{FF2B5EF4-FFF2-40B4-BE49-F238E27FC236}">
                <a16:creationId xmlns:a16="http://schemas.microsoft.com/office/drawing/2014/main" id="{ADA31ACA-EF82-059F-B957-9ED3691ECD4D}"/>
              </a:ext>
            </a:extLst>
          </p:cNvPr>
          <p:cNvSpPr txBox="1"/>
          <p:nvPr/>
        </p:nvSpPr>
        <p:spPr>
          <a:xfrm>
            <a:off x="472682" y="5909151"/>
            <a:ext cx="2334912"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No missing values</a:t>
            </a:r>
          </a:p>
          <a:p>
            <a:pPr marL="285750" indent="-285750">
              <a:buFont typeface="Arial" panose="020B0604020202020204" pitchFamily="34" charset="0"/>
              <a:buChar char="•"/>
            </a:pPr>
            <a:r>
              <a:rPr lang="en-US" sz="1600" dirty="0"/>
              <a:t>No duplicates</a:t>
            </a:r>
          </a:p>
        </p:txBody>
      </p:sp>
      <p:pic>
        <p:nvPicPr>
          <p:cNvPr id="18" name="Picture 17" descr="A screenshot of a computer program&#10;&#10;Description automatically generated">
            <a:extLst>
              <a:ext uri="{FF2B5EF4-FFF2-40B4-BE49-F238E27FC236}">
                <a16:creationId xmlns:a16="http://schemas.microsoft.com/office/drawing/2014/main" id="{B74D73BC-4AB6-07A3-DE70-8B9B51D0148F}"/>
              </a:ext>
            </a:extLst>
          </p:cNvPr>
          <p:cNvPicPr>
            <a:picLocks noChangeAspect="1"/>
          </p:cNvPicPr>
          <p:nvPr/>
        </p:nvPicPr>
        <p:blipFill>
          <a:blip r:embed="rId4"/>
          <a:stretch>
            <a:fillRect/>
          </a:stretch>
        </p:blipFill>
        <p:spPr>
          <a:xfrm>
            <a:off x="498834" y="2769056"/>
            <a:ext cx="3530600" cy="1514547"/>
          </a:xfrm>
          <a:prstGeom prst="rect">
            <a:avLst/>
          </a:prstGeom>
        </p:spPr>
      </p:pic>
    </p:spTree>
    <p:extLst>
      <p:ext uri="{BB962C8B-B14F-4D97-AF65-F5344CB8AC3E}">
        <p14:creationId xmlns:p14="http://schemas.microsoft.com/office/powerpoint/2010/main" val="1959224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Rectangle 26">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1" name="Rectangle 30">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A45995-5DD4-DE45-96BA-CB9F9C780329}"/>
              </a:ext>
            </a:extLst>
          </p:cNvPr>
          <p:cNvSpPr txBox="1">
            <a:spLocks/>
          </p:cNvSpPr>
          <p:nvPr/>
        </p:nvSpPr>
        <p:spPr>
          <a:xfrm>
            <a:off x="411479" y="1116252"/>
            <a:ext cx="4443154" cy="108781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200" dirty="0"/>
              <a:t>Data Preparation: Outliers</a:t>
            </a:r>
          </a:p>
        </p:txBody>
      </p:sp>
      <p:sp>
        <p:nvSpPr>
          <p:cNvPr id="33" name="Rectangle 32">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444D63B7-DA34-AA3A-1196-1430B0C43395}"/>
              </a:ext>
            </a:extLst>
          </p:cNvPr>
          <p:cNvSpPr txBox="1"/>
          <p:nvPr/>
        </p:nvSpPr>
        <p:spPr>
          <a:xfrm>
            <a:off x="8182041" y="2416752"/>
            <a:ext cx="4443154" cy="3492868"/>
          </a:xfrm>
          <a:prstGeom prst="rect">
            <a:avLst/>
          </a:prstGeom>
        </p:spPr>
        <p:txBody>
          <a:bodyPr vert="horz" lIns="91440" tIns="45720" rIns="91440" bIns="45720" rtlCol="0">
            <a:normAutofit/>
          </a:bodyPr>
          <a:lstStyle/>
          <a:p>
            <a:pPr marL="285750" indent="-228600">
              <a:lnSpc>
                <a:spcPct val="110000"/>
              </a:lnSpc>
              <a:spcAft>
                <a:spcPts val="600"/>
              </a:spcAft>
              <a:buFont typeface="Arial" panose="020B0604020202020204" pitchFamily="34" charset="0"/>
              <a:buChar char="•"/>
            </a:pPr>
            <a:r>
              <a:rPr lang="en-US" sz="1600" dirty="0" err="1"/>
              <a:t>HeartRate</a:t>
            </a:r>
            <a:r>
              <a:rPr lang="en-US" sz="1600" dirty="0"/>
              <a:t> has some outliers</a:t>
            </a:r>
          </a:p>
          <a:p>
            <a:pPr marL="285750" indent="-228600">
              <a:lnSpc>
                <a:spcPct val="110000"/>
              </a:lnSpc>
              <a:spcAft>
                <a:spcPts val="600"/>
              </a:spcAft>
              <a:buFont typeface="Arial" panose="020B0604020202020204" pitchFamily="34" charset="0"/>
              <a:buChar char="•"/>
            </a:pPr>
            <a:r>
              <a:rPr lang="en-US" sz="1600" dirty="0"/>
              <a:t>We will not remove them, because</a:t>
            </a:r>
          </a:p>
          <a:p>
            <a:pPr marL="57150">
              <a:lnSpc>
                <a:spcPct val="110000"/>
              </a:lnSpc>
              <a:spcAft>
                <a:spcPts val="600"/>
              </a:spcAft>
            </a:pPr>
            <a:r>
              <a:rPr lang="en-US" sz="1600" dirty="0"/>
              <a:t> they are important for the analysis </a:t>
            </a:r>
          </a:p>
        </p:txBody>
      </p:sp>
      <p:pic>
        <p:nvPicPr>
          <p:cNvPr id="13" name="Picture 12" descr="A graph of a diagram&#10;&#10;Description automatically generated with medium confidence">
            <a:extLst>
              <a:ext uri="{FF2B5EF4-FFF2-40B4-BE49-F238E27FC236}">
                <a16:creationId xmlns:a16="http://schemas.microsoft.com/office/drawing/2014/main" id="{FEF26CA2-041F-E494-CB6B-D65BC651F818}"/>
              </a:ext>
            </a:extLst>
          </p:cNvPr>
          <p:cNvPicPr>
            <a:picLocks noChangeAspect="1"/>
          </p:cNvPicPr>
          <p:nvPr/>
        </p:nvPicPr>
        <p:blipFill rotWithShape="1">
          <a:blip r:embed="rId2"/>
          <a:srcRect t="5107"/>
          <a:stretch/>
        </p:blipFill>
        <p:spPr>
          <a:xfrm>
            <a:off x="128197" y="2403589"/>
            <a:ext cx="8053844" cy="4069628"/>
          </a:xfrm>
          <a:prstGeom prst="rect">
            <a:avLst/>
          </a:prstGeom>
        </p:spPr>
      </p:pic>
    </p:spTree>
    <p:extLst>
      <p:ext uri="{BB962C8B-B14F-4D97-AF65-F5344CB8AC3E}">
        <p14:creationId xmlns:p14="http://schemas.microsoft.com/office/powerpoint/2010/main" val="838136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Rectangle 26">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1" name="Rectangle 30">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A45995-5DD4-DE45-96BA-CB9F9C780329}"/>
              </a:ext>
            </a:extLst>
          </p:cNvPr>
          <p:cNvSpPr txBox="1">
            <a:spLocks/>
          </p:cNvSpPr>
          <p:nvPr/>
        </p:nvSpPr>
        <p:spPr>
          <a:xfrm>
            <a:off x="2128811" y="368348"/>
            <a:ext cx="9602516" cy="58782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800" dirty="0"/>
              <a:t>Data Visualization by BMI: Categorical Variables</a:t>
            </a:r>
          </a:p>
        </p:txBody>
      </p:sp>
      <p:sp>
        <p:nvSpPr>
          <p:cNvPr id="33" name="Rectangle 32">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descr="A graph of different colored squares&#10;&#10;Description automatically generated">
            <a:extLst>
              <a:ext uri="{FF2B5EF4-FFF2-40B4-BE49-F238E27FC236}">
                <a16:creationId xmlns:a16="http://schemas.microsoft.com/office/drawing/2014/main" id="{A3156461-2EAF-192C-D100-732183EA7705}"/>
              </a:ext>
            </a:extLst>
          </p:cNvPr>
          <p:cNvPicPr>
            <a:picLocks noChangeAspect="1"/>
          </p:cNvPicPr>
          <p:nvPr/>
        </p:nvPicPr>
        <p:blipFill>
          <a:blip r:embed="rId2"/>
          <a:stretch>
            <a:fillRect/>
          </a:stretch>
        </p:blipFill>
        <p:spPr>
          <a:xfrm>
            <a:off x="248017" y="1491440"/>
            <a:ext cx="7413172" cy="5005678"/>
          </a:xfrm>
          <a:prstGeom prst="rect">
            <a:avLst/>
          </a:prstGeom>
        </p:spPr>
      </p:pic>
      <p:pic>
        <p:nvPicPr>
          <p:cNvPr id="28" name="Picture 27" descr="A number of numbers on a white background&#10;&#10;Description automatically generated">
            <a:extLst>
              <a:ext uri="{FF2B5EF4-FFF2-40B4-BE49-F238E27FC236}">
                <a16:creationId xmlns:a16="http://schemas.microsoft.com/office/drawing/2014/main" id="{2F679B1E-00F7-7952-FC9D-F13B8334B55B}"/>
              </a:ext>
            </a:extLst>
          </p:cNvPr>
          <p:cNvPicPr>
            <a:picLocks noChangeAspect="1"/>
          </p:cNvPicPr>
          <p:nvPr/>
        </p:nvPicPr>
        <p:blipFill>
          <a:blip r:embed="rId3"/>
          <a:stretch>
            <a:fillRect/>
          </a:stretch>
        </p:blipFill>
        <p:spPr>
          <a:xfrm>
            <a:off x="7909206" y="4701938"/>
            <a:ext cx="3216739" cy="819022"/>
          </a:xfrm>
          <a:prstGeom prst="rect">
            <a:avLst/>
          </a:prstGeom>
        </p:spPr>
      </p:pic>
      <p:pic>
        <p:nvPicPr>
          <p:cNvPr id="32" name="Picture 31" descr="A number of numbers on a white background&#10;&#10;Description automatically generated">
            <a:extLst>
              <a:ext uri="{FF2B5EF4-FFF2-40B4-BE49-F238E27FC236}">
                <a16:creationId xmlns:a16="http://schemas.microsoft.com/office/drawing/2014/main" id="{EA4E90D0-9D84-2C43-35DB-E48EBFA9C33E}"/>
              </a:ext>
            </a:extLst>
          </p:cNvPr>
          <p:cNvPicPr>
            <a:picLocks noChangeAspect="1"/>
          </p:cNvPicPr>
          <p:nvPr/>
        </p:nvPicPr>
        <p:blipFill>
          <a:blip r:embed="rId4"/>
          <a:stretch>
            <a:fillRect/>
          </a:stretch>
        </p:blipFill>
        <p:spPr>
          <a:xfrm>
            <a:off x="7909206" y="2582194"/>
            <a:ext cx="1728592" cy="876300"/>
          </a:xfrm>
          <a:prstGeom prst="rect">
            <a:avLst/>
          </a:prstGeom>
        </p:spPr>
      </p:pic>
      <p:sp>
        <p:nvSpPr>
          <p:cNvPr id="34" name="TextBox 33">
            <a:extLst>
              <a:ext uri="{FF2B5EF4-FFF2-40B4-BE49-F238E27FC236}">
                <a16:creationId xmlns:a16="http://schemas.microsoft.com/office/drawing/2014/main" id="{EF0B68E4-A437-20B1-D35B-49B4743A77FD}"/>
              </a:ext>
            </a:extLst>
          </p:cNvPr>
          <p:cNvSpPr txBox="1"/>
          <p:nvPr/>
        </p:nvSpPr>
        <p:spPr>
          <a:xfrm>
            <a:off x="7784409" y="1859786"/>
            <a:ext cx="3616952"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t>68% of females and 32% of males</a:t>
            </a:r>
          </a:p>
          <a:p>
            <a:r>
              <a:rPr lang="en-US" sz="1600" dirty="0"/>
              <a:t>     have overweight</a:t>
            </a:r>
          </a:p>
        </p:txBody>
      </p:sp>
      <p:sp>
        <p:nvSpPr>
          <p:cNvPr id="36" name="TextBox 35">
            <a:extLst>
              <a:ext uri="{FF2B5EF4-FFF2-40B4-BE49-F238E27FC236}">
                <a16:creationId xmlns:a16="http://schemas.microsoft.com/office/drawing/2014/main" id="{115CA040-E6F4-6A30-7825-BBD18C5AA5F5}"/>
              </a:ext>
            </a:extLst>
          </p:cNvPr>
          <p:cNvSpPr txBox="1"/>
          <p:nvPr/>
        </p:nvSpPr>
        <p:spPr>
          <a:xfrm>
            <a:off x="7816507" y="4097516"/>
            <a:ext cx="3443700"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t>88% of people with overweight </a:t>
            </a:r>
          </a:p>
          <a:p>
            <a:r>
              <a:rPr lang="en-US" sz="1600" dirty="0"/>
              <a:t>      have Sleep Disorders</a:t>
            </a:r>
          </a:p>
        </p:txBody>
      </p:sp>
    </p:spTree>
    <p:extLst>
      <p:ext uri="{BB962C8B-B14F-4D97-AF65-F5344CB8AC3E}">
        <p14:creationId xmlns:p14="http://schemas.microsoft.com/office/powerpoint/2010/main" val="3950730435"/>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6749</TotalTime>
  <Words>1703</Words>
  <Application>Microsoft Macintosh PowerPoint</Application>
  <PresentationFormat>Widescreen</PresentationFormat>
  <Paragraphs>236</Paragraphs>
  <Slides>28</Slides>
  <Notes>0</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Avenir Next LT Pro</vt:lpstr>
      <vt:lpstr>Calibri</vt:lpstr>
      <vt:lpstr>Inter</vt:lpstr>
      <vt:lpstr>AccentBoxVTI</vt:lpstr>
      <vt:lpstr>OBESITY PREDICTION</vt:lpstr>
      <vt:lpstr>Background</vt:lpstr>
      <vt:lpstr>Motivation</vt:lpstr>
      <vt:lpstr>PowerPoint Presentation</vt:lpstr>
      <vt:lpstr>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OBESITY PREDICTION</dc:title>
  <dc:creator>eva beyebach</dc:creator>
  <cp:lastModifiedBy>eva beyebach</cp:lastModifiedBy>
  <cp:revision>26</cp:revision>
  <dcterms:created xsi:type="dcterms:W3CDTF">2024-04-30T16:35:21Z</dcterms:created>
  <dcterms:modified xsi:type="dcterms:W3CDTF">2024-05-06T18:24:16Z</dcterms:modified>
</cp:coreProperties>
</file>